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2" r:id="rId4"/>
    <p:sldId id="263" r:id="rId5"/>
    <p:sldId id="260" r:id="rId6"/>
    <p:sldId id="258" r:id="rId7"/>
    <p:sldId id="271" r:id="rId8"/>
    <p:sldId id="272" r:id="rId9"/>
    <p:sldId id="264" r:id="rId10"/>
    <p:sldId id="265" r:id="rId11"/>
    <p:sldId id="266" r:id="rId12"/>
    <p:sldId id="259" r:id="rId13"/>
    <p:sldId id="281" r:id="rId14"/>
    <p:sldId id="280" r:id="rId15"/>
    <p:sldId id="267" r:id="rId16"/>
    <p:sldId id="268" r:id="rId17"/>
    <p:sldId id="269" r:id="rId18"/>
    <p:sldId id="282" r:id="rId19"/>
    <p:sldId id="270" r:id="rId20"/>
    <p:sldId id="273" r:id="rId21"/>
    <p:sldId id="283" r:id="rId22"/>
    <p:sldId id="284" r:id="rId23"/>
    <p:sldId id="285" r:id="rId24"/>
    <p:sldId id="274" r:id="rId25"/>
    <p:sldId id="275" r:id="rId26"/>
    <p:sldId id="276" r:id="rId27"/>
    <p:sldId id="279" r:id="rId28"/>
    <p:sldId id="277" r:id="rId29"/>
    <p:sldId id="27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1"/>
    <p:restoredTop sz="79879"/>
  </p:normalViewPr>
  <p:slideViewPr>
    <p:cSldViewPr snapToGrid="0" snapToObjects="1">
      <p:cViewPr>
        <p:scale>
          <a:sx n="100" d="100"/>
          <a:sy n="100" d="100"/>
        </p:scale>
        <p:origin x="392" y="-3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5" d="100"/>
          <a:sy n="75" d="100"/>
        </p:scale>
        <p:origin x="3504" y="17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29E1E-413D-424D-84FC-7CF24A5EB58D}" type="datetimeFigureOut">
              <a:rPr kumimoji="1" lang="zh-CN" altLang="en-US" smtClean="0"/>
              <a:t>16/3/5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F6308D-C719-A642-BE73-379753B1D8ED}" type="slidenum">
              <a:rPr kumimoji="1" lang="zh-CN" altLang="en-US" smtClean="0"/>
              <a:t>‹#›</a:t>
            </a:fld>
            <a:endParaRPr kumimoji="1" lang="zh-CN" altLang="en-US"/>
          </a:p>
        </p:txBody>
      </p:sp>
    </p:spTree>
    <p:extLst>
      <p:ext uri="{BB962C8B-B14F-4D97-AF65-F5344CB8AC3E}">
        <p14:creationId xmlns:p14="http://schemas.microsoft.com/office/powerpoint/2010/main" val="1328605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7F6308D-C719-A642-BE73-379753B1D8ED}" type="slidenum">
              <a:rPr kumimoji="1" lang="zh-CN" altLang="en-US" smtClean="0"/>
              <a:t>1</a:t>
            </a:fld>
            <a:endParaRPr kumimoji="1" lang="zh-CN" altLang="en-US"/>
          </a:p>
        </p:txBody>
      </p:sp>
    </p:spTree>
    <p:extLst>
      <p:ext uri="{BB962C8B-B14F-4D97-AF65-F5344CB8AC3E}">
        <p14:creationId xmlns:p14="http://schemas.microsoft.com/office/powerpoint/2010/main" val="342046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7F6308D-C719-A642-BE73-379753B1D8ED}" type="slidenum">
              <a:rPr kumimoji="1" lang="zh-CN" altLang="en-US" smtClean="0"/>
              <a:t>2</a:t>
            </a:fld>
            <a:endParaRPr kumimoji="1" lang="zh-CN" altLang="en-US"/>
          </a:p>
        </p:txBody>
      </p:sp>
    </p:spTree>
    <p:extLst>
      <p:ext uri="{BB962C8B-B14F-4D97-AF65-F5344CB8AC3E}">
        <p14:creationId xmlns:p14="http://schemas.microsoft.com/office/powerpoint/2010/main" val="1994957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7F6308D-C719-A642-BE73-379753B1D8ED}" type="slidenum">
              <a:rPr kumimoji="1" lang="zh-CN" altLang="en-US" smtClean="0"/>
              <a:t>6</a:t>
            </a:fld>
            <a:endParaRPr kumimoji="1" lang="zh-CN" altLang="en-US"/>
          </a:p>
        </p:txBody>
      </p:sp>
    </p:spTree>
    <p:extLst>
      <p:ext uri="{BB962C8B-B14F-4D97-AF65-F5344CB8AC3E}">
        <p14:creationId xmlns:p14="http://schemas.microsoft.com/office/powerpoint/2010/main" val="205827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dirty="0" smtClean="0">
                <a:solidFill>
                  <a:schemeClr val="tx1"/>
                </a:solidFill>
                <a:latin typeface="+mn-lt"/>
                <a:ea typeface="+mn-ea"/>
                <a:cs typeface="+mn-cs"/>
              </a:rPr>
              <a:t>1</a:t>
            </a:r>
            <a:r>
              <a:rPr lang="zh-CN" altLang="en-US" sz="1200" b="0" kern="1200" dirty="0" smtClean="0">
                <a:solidFill>
                  <a:schemeClr val="tx1"/>
                </a:solidFill>
                <a:latin typeface="+mn-lt"/>
                <a:ea typeface="+mn-ea"/>
                <a:cs typeface="+mn-cs"/>
              </a:rPr>
              <a:t>、直接记录快照，而非差异比较：后面介绍，这个是</a:t>
            </a:r>
            <a:r>
              <a:rPr lang="en-US" altLang="zh-CN" sz="1200" b="0" kern="1200" dirty="0" smtClean="0">
                <a:solidFill>
                  <a:schemeClr val="tx1"/>
                </a:solidFill>
                <a:latin typeface="+mn-lt"/>
                <a:ea typeface="+mn-ea"/>
                <a:cs typeface="+mn-cs"/>
              </a:rPr>
              <a:t>GIT</a:t>
            </a:r>
            <a:r>
              <a:rPr lang="zh-CN" altLang="en-US" sz="1200" b="0" kern="1200" dirty="0" smtClean="0">
                <a:solidFill>
                  <a:schemeClr val="tx1"/>
                </a:solidFill>
                <a:latin typeface="+mn-lt"/>
                <a:ea typeface="+mn-ea"/>
                <a:cs typeface="+mn-cs"/>
              </a:rPr>
              <a:t>和其他版本管理工具的重要区别；</a:t>
            </a:r>
            <a:endParaRPr lang="en-US" altLang="zh-CN" sz="1200" b="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2</a:t>
            </a:r>
            <a:r>
              <a:rPr kumimoji="1" lang="zh-CN" altLang="en-US" dirty="0" smtClean="0"/>
              <a:t>、本地执行：因为你在本地磁盘上就有项目的完整历史，所以大部分操作看起来瞬间完成；</a:t>
            </a:r>
            <a:endParaRPr kumimoji="1" lang="en-US" altLang="zh-CN" dirty="0" smtClean="0"/>
          </a:p>
          <a:p>
            <a:r>
              <a:rPr kumimoji="1" lang="en-US" altLang="zh-CN" dirty="0" smtClean="0"/>
              <a:t>3</a:t>
            </a:r>
            <a:r>
              <a:rPr kumimoji="1" lang="zh-CN" altLang="en-US" dirty="0" smtClean="0"/>
              <a:t>、保证完整性：</a:t>
            </a:r>
            <a:r>
              <a:rPr lang="en-US" altLang="zh-CN" sz="1200" kern="1200" dirty="0" err="1" smtClean="0">
                <a:solidFill>
                  <a:schemeClr val="tx1"/>
                </a:solidFill>
                <a:latin typeface="+mn-lt"/>
                <a:ea typeface="+mn-ea"/>
                <a:cs typeface="+mn-cs"/>
              </a:rPr>
              <a:t>Git</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用以计算校验和的机制叫做 </a:t>
            </a:r>
            <a:r>
              <a:rPr lang="en-US" altLang="zh-CN" sz="1200" kern="1200" dirty="0" smtClean="0">
                <a:solidFill>
                  <a:schemeClr val="tx1"/>
                </a:solidFill>
                <a:latin typeface="+mn-lt"/>
                <a:ea typeface="+mn-ea"/>
                <a:cs typeface="+mn-cs"/>
              </a:rPr>
              <a:t>SHA-1 </a:t>
            </a:r>
            <a:r>
              <a:rPr lang="zh-CN" altLang="en-US" sz="1200" kern="1200" dirty="0" smtClean="0">
                <a:solidFill>
                  <a:schemeClr val="tx1"/>
                </a:solidFill>
                <a:latin typeface="+mn-lt"/>
                <a:ea typeface="+mn-ea"/>
                <a:cs typeface="+mn-cs"/>
              </a:rPr>
              <a:t>散列（</a:t>
            </a:r>
            <a:r>
              <a:rPr lang="en-US" altLang="zh-CN" sz="1200" kern="1200" dirty="0" smtClean="0">
                <a:solidFill>
                  <a:schemeClr val="tx1"/>
                </a:solidFill>
                <a:latin typeface="+mn-lt"/>
                <a:ea typeface="+mn-ea"/>
                <a:cs typeface="+mn-cs"/>
              </a:rPr>
              <a:t>hash</a:t>
            </a:r>
            <a:r>
              <a:rPr lang="zh-CN" altLang="en-US" sz="1200" kern="1200" dirty="0" smtClean="0">
                <a:solidFill>
                  <a:schemeClr val="tx1"/>
                </a:solidFill>
                <a:latin typeface="+mn-lt"/>
                <a:ea typeface="+mn-ea"/>
                <a:cs typeface="+mn-cs"/>
              </a:rPr>
              <a:t>，哈希）。 这是一个由 </a:t>
            </a:r>
            <a:r>
              <a:rPr lang="en-US" altLang="zh-CN" sz="1200" kern="1200" dirty="0" smtClean="0">
                <a:solidFill>
                  <a:schemeClr val="tx1"/>
                </a:solidFill>
                <a:latin typeface="+mn-lt"/>
                <a:ea typeface="+mn-ea"/>
                <a:cs typeface="+mn-cs"/>
              </a:rPr>
              <a:t>40 </a:t>
            </a:r>
            <a:r>
              <a:rPr lang="zh-CN" altLang="en-US" sz="1200" kern="1200" dirty="0" smtClean="0">
                <a:solidFill>
                  <a:schemeClr val="tx1"/>
                </a:solidFill>
                <a:latin typeface="+mn-lt"/>
                <a:ea typeface="+mn-ea"/>
                <a:cs typeface="+mn-cs"/>
              </a:rPr>
              <a:t>个十六进制字符（</a:t>
            </a:r>
            <a:r>
              <a:rPr lang="en-US" altLang="zh-CN" sz="1200" kern="1200" dirty="0" smtClean="0">
                <a:solidFill>
                  <a:schemeClr val="tx1"/>
                </a:solidFill>
                <a:latin typeface="+mn-lt"/>
                <a:ea typeface="+mn-ea"/>
                <a:cs typeface="+mn-cs"/>
              </a:rPr>
              <a:t>0-9 </a:t>
            </a:r>
            <a:r>
              <a:rPr lang="zh-CN" altLang="en-US" sz="1200" kern="1200" dirty="0" smtClean="0">
                <a:solidFill>
                  <a:schemeClr val="tx1"/>
                </a:solidFill>
                <a:latin typeface="+mn-lt"/>
                <a:ea typeface="+mn-ea"/>
                <a:cs typeface="+mn-cs"/>
              </a:rPr>
              <a:t>和 </a:t>
            </a:r>
            <a:r>
              <a:rPr lang="en-US" altLang="zh-CN" sz="1200" kern="1200" dirty="0" smtClean="0">
                <a:solidFill>
                  <a:schemeClr val="tx1"/>
                </a:solidFill>
                <a:latin typeface="+mn-lt"/>
                <a:ea typeface="+mn-ea"/>
                <a:cs typeface="+mn-cs"/>
              </a:rPr>
              <a:t>a-f</a:t>
            </a:r>
            <a:r>
              <a:rPr lang="zh-CN" altLang="en-US" sz="1200" kern="1200" dirty="0" smtClean="0">
                <a:solidFill>
                  <a:schemeClr val="tx1"/>
                </a:solidFill>
                <a:latin typeface="+mn-lt"/>
                <a:ea typeface="+mn-ea"/>
                <a:cs typeface="+mn-cs"/>
              </a:rPr>
              <a:t>）组成字符串，基于 </a:t>
            </a:r>
            <a:r>
              <a:rPr lang="en-US" altLang="zh-CN" sz="1200" kern="1200" dirty="0" err="1" smtClean="0">
                <a:solidFill>
                  <a:schemeClr val="tx1"/>
                </a:solidFill>
                <a:latin typeface="+mn-lt"/>
                <a:ea typeface="+mn-ea"/>
                <a:cs typeface="+mn-cs"/>
              </a:rPr>
              <a:t>Git</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中文件的内容或目录结构计算出来。 </a:t>
            </a:r>
            <a:r>
              <a:rPr lang="en-US" altLang="zh-CN" sz="1200" kern="1200" dirty="0" smtClean="0">
                <a:solidFill>
                  <a:schemeClr val="tx1"/>
                </a:solidFill>
                <a:latin typeface="+mn-lt"/>
                <a:ea typeface="+mn-ea"/>
                <a:cs typeface="+mn-cs"/>
              </a:rPr>
              <a:t>SHA-1 </a:t>
            </a:r>
            <a:r>
              <a:rPr lang="zh-CN" altLang="en-US" sz="1200" kern="1200" dirty="0" smtClean="0">
                <a:solidFill>
                  <a:schemeClr val="tx1"/>
                </a:solidFill>
                <a:latin typeface="+mn-lt"/>
                <a:ea typeface="+mn-ea"/>
                <a:cs typeface="+mn-cs"/>
              </a:rPr>
              <a:t>哈希看起来是这样：</a:t>
            </a:r>
            <a:r>
              <a:rPr lang="is-IS" altLang="zh-CN" sz="1200" kern="1200" dirty="0" smtClean="0">
                <a:solidFill>
                  <a:schemeClr val="tx1"/>
                </a:solidFill>
                <a:latin typeface="+mn-lt"/>
                <a:ea typeface="+mn-ea"/>
                <a:cs typeface="+mn-cs"/>
              </a:rPr>
              <a:t>24b9da6552252987aa493b52f8696cd6d3b00373</a:t>
            </a:r>
          </a:p>
          <a:p>
            <a:r>
              <a:rPr lang="en-US" altLang="zh-CN" sz="1200" kern="1200" dirty="0" err="1" smtClean="0">
                <a:solidFill>
                  <a:schemeClr val="tx1"/>
                </a:solidFill>
                <a:latin typeface="+mn-lt"/>
                <a:ea typeface="+mn-ea"/>
                <a:cs typeface="+mn-cs"/>
              </a:rPr>
              <a:t>Git</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中使用这种哈希值的情况很多，你将经常看到这种哈希值。 实际上，</a:t>
            </a:r>
            <a:r>
              <a:rPr lang="en-US" altLang="zh-CN" sz="1200" kern="1200" dirty="0" err="1" smtClean="0">
                <a:solidFill>
                  <a:schemeClr val="tx1"/>
                </a:solidFill>
                <a:latin typeface="+mn-lt"/>
                <a:ea typeface="+mn-ea"/>
                <a:cs typeface="+mn-cs"/>
              </a:rPr>
              <a:t>Git</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数据库中保存的信息都是以文件内容的哈希值来索引，而不是文件名。</a:t>
            </a:r>
            <a:endParaRPr lang="en-US" altLang="zh-CN" sz="1200" kern="1200" dirty="0" smtClean="0">
              <a:solidFill>
                <a:schemeClr val="tx1"/>
              </a:solidFill>
              <a:latin typeface="+mn-lt"/>
              <a:ea typeface="+mn-ea"/>
              <a:cs typeface="+mn-cs"/>
            </a:endParaRPr>
          </a:p>
          <a:p>
            <a:r>
              <a:rPr kumimoji="1" lang="en-US" altLang="zh-CN" sz="1200" kern="1200" dirty="0" smtClean="0">
                <a:solidFill>
                  <a:schemeClr val="tx1"/>
                </a:solidFill>
                <a:latin typeface="+mn-lt"/>
                <a:ea typeface="+mn-ea"/>
                <a:cs typeface="+mn-cs"/>
              </a:rPr>
              <a:t>4</a:t>
            </a:r>
            <a:r>
              <a:rPr kumimoji="1" lang="zh-CN" altLang="en-US" sz="1200" kern="1200" dirty="0" smtClean="0">
                <a:solidFill>
                  <a:schemeClr val="tx1"/>
                </a:solidFill>
                <a:latin typeface="+mn-lt"/>
                <a:ea typeface="+mn-ea"/>
                <a:cs typeface="+mn-cs"/>
              </a:rPr>
              <a:t>、保证完整性：</a:t>
            </a:r>
            <a:r>
              <a:rPr lang="zh-CN" altLang="en-US" sz="1200" kern="1200" dirty="0" smtClean="0">
                <a:solidFill>
                  <a:schemeClr val="tx1"/>
                </a:solidFill>
                <a:latin typeface="+mn-lt"/>
                <a:ea typeface="+mn-ea"/>
                <a:cs typeface="+mn-cs"/>
              </a:rPr>
              <a:t>你执行的 </a:t>
            </a:r>
            <a:r>
              <a:rPr lang="en-US" altLang="zh-CN" sz="1200" kern="1200" dirty="0" err="1" smtClean="0">
                <a:solidFill>
                  <a:schemeClr val="tx1"/>
                </a:solidFill>
                <a:latin typeface="+mn-lt"/>
                <a:ea typeface="+mn-ea"/>
                <a:cs typeface="+mn-cs"/>
              </a:rPr>
              <a:t>Git</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操作，几乎只往 </a:t>
            </a:r>
            <a:r>
              <a:rPr lang="en-US" altLang="zh-CN" sz="1200" kern="1200" dirty="0" err="1" smtClean="0">
                <a:solidFill>
                  <a:schemeClr val="tx1"/>
                </a:solidFill>
                <a:latin typeface="+mn-lt"/>
                <a:ea typeface="+mn-ea"/>
                <a:cs typeface="+mn-cs"/>
              </a:rPr>
              <a:t>Git</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数据库中增加数据。很难让 </a:t>
            </a:r>
            <a:r>
              <a:rPr lang="en-US" altLang="zh-CN" sz="1200" kern="1200" dirty="0" err="1" smtClean="0">
                <a:solidFill>
                  <a:schemeClr val="tx1"/>
                </a:solidFill>
                <a:latin typeface="+mn-lt"/>
                <a:ea typeface="+mn-ea"/>
                <a:cs typeface="+mn-cs"/>
              </a:rPr>
              <a:t>Git</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执行任何不可逆操作，或者让它以任何方式清除数据。 同别的 </a:t>
            </a:r>
            <a:r>
              <a:rPr lang="en-US" altLang="zh-CN" sz="1200" kern="1200" dirty="0" smtClean="0">
                <a:solidFill>
                  <a:schemeClr val="tx1"/>
                </a:solidFill>
                <a:latin typeface="+mn-lt"/>
                <a:ea typeface="+mn-ea"/>
                <a:cs typeface="+mn-cs"/>
              </a:rPr>
              <a:t>VCS </a:t>
            </a:r>
            <a:r>
              <a:rPr lang="zh-CN" altLang="en-US" sz="1200" kern="1200" dirty="0" smtClean="0">
                <a:solidFill>
                  <a:schemeClr val="tx1"/>
                </a:solidFill>
                <a:latin typeface="+mn-lt"/>
                <a:ea typeface="+mn-ea"/>
                <a:cs typeface="+mn-cs"/>
              </a:rPr>
              <a:t>一样，未提交更新时有可能丢失或弄乱修改的内容；但是一旦你提交快照到 </a:t>
            </a:r>
            <a:r>
              <a:rPr lang="en-US" altLang="zh-CN" sz="1200" kern="1200" dirty="0" err="1" smtClean="0">
                <a:solidFill>
                  <a:schemeClr val="tx1"/>
                </a:solidFill>
                <a:latin typeface="+mn-lt"/>
                <a:ea typeface="+mn-ea"/>
                <a:cs typeface="+mn-cs"/>
              </a:rPr>
              <a:t>Git</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中，就难以再丢失数据，特别是如果你定期的推送数据库到其它仓库的话。</a:t>
            </a:r>
            <a:endParaRPr lang="en-US" altLang="zh-CN" sz="1200" kern="1200" dirty="0" smtClean="0">
              <a:solidFill>
                <a:schemeClr val="tx1"/>
              </a:solidFill>
              <a:latin typeface="+mn-lt"/>
              <a:ea typeface="+mn-ea"/>
              <a:cs typeface="+mn-cs"/>
            </a:endParaRPr>
          </a:p>
          <a:p>
            <a:r>
              <a:rPr kumimoji="1" lang="en-US" altLang="zh-CN" sz="1200" kern="1200" dirty="0" smtClean="0">
                <a:solidFill>
                  <a:schemeClr val="tx1"/>
                </a:solidFill>
                <a:latin typeface="+mn-lt"/>
                <a:ea typeface="+mn-ea"/>
                <a:cs typeface="+mn-cs"/>
              </a:rPr>
              <a:t>5</a:t>
            </a:r>
            <a:r>
              <a:rPr kumimoji="1" lang="zh-CN" altLang="en-US" sz="1200" kern="1200" dirty="0" smtClean="0">
                <a:solidFill>
                  <a:schemeClr val="tx1"/>
                </a:solidFill>
                <a:latin typeface="+mn-lt"/>
                <a:ea typeface="+mn-ea"/>
                <a:cs typeface="+mn-cs"/>
              </a:rPr>
              <a:t>、三种状态：</a:t>
            </a:r>
            <a:r>
              <a:rPr lang="zh-CN" altLang="en-US" sz="1200" kern="1200" dirty="0" smtClean="0">
                <a:solidFill>
                  <a:schemeClr val="tx1"/>
                </a:solidFill>
                <a:latin typeface="+mn-lt"/>
                <a:ea typeface="+mn-ea"/>
                <a:cs typeface="+mn-cs"/>
              </a:rPr>
              <a:t>已提交表示数据已经安全的保存在本地数据库中。 已修改表示修改了文件，但还没保存到数据库中。 已暂存表示对一个已修改文件的当前版本做了标记，使之包含在下次提交的快照中。</a:t>
            </a:r>
            <a:endParaRPr kumimoji="1" lang="zh-CN" altLang="en-US" dirty="0"/>
          </a:p>
        </p:txBody>
      </p:sp>
      <p:sp>
        <p:nvSpPr>
          <p:cNvPr id="4" name="幻灯片编号占位符 3"/>
          <p:cNvSpPr>
            <a:spLocks noGrp="1"/>
          </p:cNvSpPr>
          <p:nvPr>
            <p:ph type="sldNum" sz="quarter" idx="10"/>
          </p:nvPr>
        </p:nvSpPr>
        <p:spPr/>
        <p:txBody>
          <a:bodyPr/>
          <a:lstStyle/>
          <a:p>
            <a:fld id="{F7F6308D-C719-A642-BE73-379753B1D8ED}" type="slidenum">
              <a:rPr kumimoji="1" lang="zh-CN" altLang="en-US" smtClean="0"/>
              <a:t>8</a:t>
            </a:fld>
            <a:endParaRPr kumimoji="1" lang="zh-CN" altLang="en-US"/>
          </a:p>
        </p:txBody>
      </p:sp>
    </p:spTree>
    <p:extLst>
      <p:ext uri="{BB962C8B-B14F-4D97-AF65-F5344CB8AC3E}">
        <p14:creationId xmlns:p14="http://schemas.microsoft.com/office/powerpoint/2010/main" val="1158249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smtClean="0"/>
              <a:t>Git</a:t>
            </a:r>
            <a:r>
              <a:rPr kumimoji="1" lang="en-US" altLang="zh-CN" dirty="0" smtClean="0"/>
              <a:t> </a:t>
            </a:r>
            <a:r>
              <a:rPr kumimoji="1" lang="zh-CN" altLang="en-US" dirty="0" smtClean="0"/>
              <a:t>和其它版本控制系统（包括 </a:t>
            </a:r>
            <a:r>
              <a:rPr kumimoji="1" lang="en-US" altLang="zh-CN" dirty="0" smtClean="0"/>
              <a:t>Subversion </a:t>
            </a:r>
            <a:r>
              <a:rPr kumimoji="1" lang="zh-CN" altLang="en-US" dirty="0" smtClean="0"/>
              <a:t>和近似工具）的主要差别在于 </a:t>
            </a:r>
            <a:r>
              <a:rPr kumimoji="1" lang="en-US" altLang="zh-CN" dirty="0" err="1" smtClean="0"/>
              <a:t>Git</a:t>
            </a:r>
            <a:r>
              <a:rPr kumimoji="1" lang="en-US" altLang="zh-CN" dirty="0" smtClean="0"/>
              <a:t> </a:t>
            </a:r>
            <a:r>
              <a:rPr kumimoji="1" lang="zh-CN" altLang="en-US" dirty="0" smtClean="0"/>
              <a:t>对待数据的方法。 概念上来区分，其它大部分系统以文件变更列表的方式存储信息。 这类系统（</a:t>
            </a:r>
            <a:r>
              <a:rPr kumimoji="1" lang="en-US" altLang="zh-CN" dirty="0" smtClean="0"/>
              <a:t>CVS</a:t>
            </a:r>
            <a:r>
              <a:rPr kumimoji="1" lang="zh-CN" altLang="en-US" dirty="0" smtClean="0"/>
              <a:t>、</a:t>
            </a:r>
            <a:r>
              <a:rPr kumimoji="1" lang="en-US" altLang="zh-CN" dirty="0" smtClean="0"/>
              <a:t>Subversion</a:t>
            </a:r>
            <a:r>
              <a:rPr kumimoji="1" lang="zh-CN" altLang="en-US" dirty="0" smtClean="0"/>
              <a:t>、</a:t>
            </a:r>
            <a:r>
              <a:rPr kumimoji="1" lang="en-US" altLang="zh-CN" dirty="0" smtClean="0"/>
              <a:t>Perforce</a:t>
            </a:r>
            <a:r>
              <a:rPr kumimoji="1" lang="zh-CN" altLang="en-US" dirty="0" smtClean="0"/>
              <a:t>、</a:t>
            </a:r>
            <a:r>
              <a:rPr kumimoji="1" lang="en-US" altLang="zh-CN" dirty="0" smtClean="0"/>
              <a:t>Bazaar </a:t>
            </a:r>
            <a:r>
              <a:rPr kumimoji="1" lang="zh-CN" altLang="en-US" dirty="0" smtClean="0"/>
              <a:t>等等）将它们保存的信息看作是一组基本文件和每个文件随时间逐步累积的差异</a:t>
            </a:r>
            <a:endParaRPr kumimoji="1" lang="zh-CN" altLang="en-US" dirty="0"/>
          </a:p>
        </p:txBody>
      </p:sp>
      <p:sp>
        <p:nvSpPr>
          <p:cNvPr id="4" name="幻灯片编号占位符 3"/>
          <p:cNvSpPr>
            <a:spLocks noGrp="1"/>
          </p:cNvSpPr>
          <p:nvPr>
            <p:ph type="sldNum" sz="quarter" idx="10"/>
          </p:nvPr>
        </p:nvSpPr>
        <p:spPr/>
        <p:txBody>
          <a:bodyPr/>
          <a:lstStyle/>
          <a:p>
            <a:fld id="{F7F6308D-C719-A642-BE73-379753B1D8ED}" type="slidenum">
              <a:rPr kumimoji="1" lang="zh-CN" altLang="en-US" smtClean="0"/>
              <a:t>15</a:t>
            </a:fld>
            <a:endParaRPr kumimoji="1" lang="zh-CN" altLang="en-US"/>
          </a:p>
        </p:txBody>
      </p:sp>
    </p:spTree>
    <p:extLst>
      <p:ext uri="{BB962C8B-B14F-4D97-AF65-F5344CB8AC3E}">
        <p14:creationId xmlns:p14="http://schemas.microsoft.com/office/powerpoint/2010/main" val="189777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smtClean="0"/>
              <a:t>Git</a:t>
            </a:r>
            <a:r>
              <a:rPr kumimoji="1" lang="en-US" altLang="zh-CN" dirty="0" smtClean="0"/>
              <a:t> </a:t>
            </a:r>
            <a:r>
              <a:rPr kumimoji="1" lang="zh-CN" altLang="en-US" dirty="0" smtClean="0"/>
              <a:t>不按照以上方式对待或保存数据。 反之，</a:t>
            </a:r>
            <a:r>
              <a:rPr kumimoji="1" lang="en-US" altLang="zh-CN" dirty="0" err="1" smtClean="0"/>
              <a:t>Git</a:t>
            </a:r>
            <a:r>
              <a:rPr kumimoji="1" lang="en-US" altLang="zh-CN" dirty="0" smtClean="0"/>
              <a:t> </a:t>
            </a:r>
            <a:r>
              <a:rPr kumimoji="1" lang="zh-CN" altLang="en-US" dirty="0" smtClean="0"/>
              <a:t>更像是把数据看作是对小型文件系统的一组快照。 每次你提交更新，或在 </a:t>
            </a:r>
            <a:r>
              <a:rPr kumimoji="1" lang="en-US" altLang="zh-CN" dirty="0" err="1" smtClean="0"/>
              <a:t>Git</a:t>
            </a:r>
            <a:r>
              <a:rPr kumimoji="1" lang="en-US" altLang="zh-CN" dirty="0" smtClean="0"/>
              <a:t> </a:t>
            </a:r>
            <a:r>
              <a:rPr kumimoji="1" lang="zh-CN" altLang="en-US" dirty="0" smtClean="0"/>
              <a:t>中保存项目状态时，它主要对当时的全部文件制作一个快照并保存这个快照的索引。 为了高效，如果文件没有修改，</a:t>
            </a:r>
            <a:r>
              <a:rPr kumimoji="1" lang="en-US" altLang="zh-CN" dirty="0" err="1" smtClean="0"/>
              <a:t>Git</a:t>
            </a:r>
            <a:r>
              <a:rPr kumimoji="1" lang="en-US" altLang="zh-CN" dirty="0" smtClean="0"/>
              <a:t> </a:t>
            </a:r>
            <a:r>
              <a:rPr kumimoji="1" lang="zh-CN" altLang="en-US" dirty="0" smtClean="0"/>
              <a:t>不再重新存储该文件，而是只保留一个链接指向之前存储的文件。 </a:t>
            </a:r>
            <a:r>
              <a:rPr kumimoji="1" lang="en-US" altLang="zh-CN" dirty="0" err="1" smtClean="0"/>
              <a:t>Git</a:t>
            </a:r>
            <a:r>
              <a:rPr kumimoji="1" lang="en-US" altLang="zh-CN" dirty="0" smtClean="0"/>
              <a:t> </a:t>
            </a:r>
            <a:r>
              <a:rPr kumimoji="1" lang="zh-CN" altLang="en-US" dirty="0" smtClean="0"/>
              <a:t>对待数据更像是一个 快照流。</a:t>
            </a:r>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这是 </a:t>
            </a:r>
            <a:r>
              <a:rPr kumimoji="1" lang="en-US" altLang="zh-CN" dirty="0" err="1" smtClean="0"/>
              <a:t>Git</a:t>
            </a:r>
            <a:r>
              <a:rPr kumimoji="1" lang="en-US" altLang="zh-CN" dirty="0" smtClean="0"/>
              <a:t> </a:t>
            </a:r>
            <a:r>
              <a:rPr kumimoji="1" lang="zh-CN" altLang="en-US" dirty="0" smtClean="0"/>
              <a:t>与几乎所有其它版本控制系统的重要区别。 因此 </a:t>
            </a:r>
            <a:r>
              <a:rPr kumimoji="1" lang="en-US" altLang="zh-CN" dirty="0" err="1" smtClean="0"/>
              <a:t>Git</a:t>
            </a:r>
            <a:r>
              <a:rPr kumimoji="1" lang="en-US" altLang="zh-CN" dirty="0" smtClean="0"/>
              <a:t> </a:t>
            </a:r>
            <a:r>
              <a:rPr kumimoji="1" lang="zh-CN" altLang="en-US" dirty="0" smtClean="0"/>
              <a:t>重新考虑了以前每一代版本控制系统延续下来的诸多方面。 </a:t>
            </a:r>
            <a:r>
              <a:rPr kumimoji="1" lang="en-US" altLang="zh-CN" dirty="0" err="1" smtClean="0"/>
              <a:t>Git</a:t>
            </a:r>
            <a:r>
              <a:rPr kumimoji="1" lang="en-US" altLang="zh-CN" dirty="0" smtClean="0"/>
              <a:t> </a:t>
            </a:r>
            <a:r>
              <a:rPr kumimoji="1" lang="zh-CN" altLang="en-US" dirty="0" smtClean="0"/>
              <a:t>更像是一个小型的文件系统，提供了许多以此为基础构建的超强工具，而不只是一个简单的 </a:t>
            </a:r>
            <a:r>
              <a:rPr kumimoji="1" lang="en-US" altLang="zh-CN" dirty="0" smtClean="0"/>
              <a:t>VCS</a:t>
            </a:r>
            <a:r>
              <a:rPr kumimoji="1" lang="zh-CN" altLang="en-US" dirty="0" smtClean="0"/>
              <a:t>。 稍后我们在</a:t>
            </a:r>
            <a:r>
              <a:rPr kumimoji="1" lang="en-US" altLang="zh-CN" dirty="0" err="1" smtClean="0"/>
              <a:t>Git</a:t>
            </a:r>
            <a:r>
              <a:rPr kumimoji="1" lang="en-US" altLang="zh-CN" dirty="0" smtClean="0"/>
              <a:t> </a:t>
            </a:r>
            <a:r>
              <a:rPr kumimoji="1" lang="zh-CN" altLang="en-US" dirty="0" smtClean="0"/>
              <a:t>分支讨论 </a:t>
            </a:r>
            <a:r>
              <a:rPr kumimoji="1" lang="en-US" altLang="zh-CN" dirty="0" err="1" smtClean="0"/>
              <a:t>Git</a:t>
            </a:r>
            <a:r>
              <a:rPr kumimoji="1" lang="en-US" altLang="zh-CN" dirty="0" smtClean="0"/>
              <a:t> </a:t>
            </a:r>
            <a:r>
              <a:rPr kumimoji="1" lang="zh-CN" altLang="en-US" dirty="0" smtClean="0"/>
              <a:t>分支管理时，将探究这种方式对待数据所能获得的益处。</a:t>
            </a:r>
          </a:p>
        </p:txBody>
      </p:sp>
      <p:sp>
        <p:nvSpPr>
          <p:cNvPr id="4" name="幻灯片编号占位符 3"/>
          <p:cNvSpPr>
            <a:spLocks noGrp="1"/>
          </p:cNvSpPr>
          <p:nvPr>
            <p:ph type="sldNum" sz="quarter" idx="10"/>
          </p:nvPr>
        </p:nvSpPr>
        <p:spPr/>
        <p:txBody>
          <a:bodyPr/>
          <a:lstStyle/>
          <a:p>
            <a:fld id="{F7F6308D-C719-A642-BE73-379753B1D8ED}" type="slidenum">
              <a:rPr kumimoji="1" lang="zh-CN" altLang="en-US" smtClean="0"/>
              <a:t>16</a:t>
            </a:fld>
            <a:endParaRPr kumimoji="1" lang="zh-CN" altLang="en-US"/>
          </a:p>
        </p:txBody>
      </p:sp>
    </p:spTree>
    <p:extLst>
      <p:ext uri="{BB962C8B-B14F-4D97-AF65-F5344CB8AC3E}">
        <p14:creationId xmlns:p14="http://schemas.microsoft.com/office/powerpoint/2010/main" val="2040497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7F6308D-C719-A642-BE73-379753B1D8ED}" type="slidenum">
              <a:rPr kumimoji="1" lang="zh-CN" altLang="en-US" smtClean="0"/>
              <a:t>20</a:t>
            </a:fld>
            <a:endParaRPr kumimoji="1" lang="zh-CN" altLang="en-US"/>
          </a:p>
        </p:txBody>
      </p:sp>
    </p:spTree>
    <p:extLst>
      <p:ext uri="{BB962C8B-B14F-4D97-AF65-F5344CB8AC3E}">
        <p14:creationId xmlns:p14="http://schemas.microsoft.com/office/powerpoint/2010/main" val="202029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7F6308D-C719-A642-BE73-379753B1D8ED}" type="slidenum">
              <a:rPr kumimoji="1" lang="zh-CN" altLang="en-US" smtClean="0"/>
              <a:t>26</a:t>
            </a:fld>
            <a:endParaRPr kumimoji="1" lang="zh-CN" altLang="en-US"/>
          </a:p>
        </p:txBody>
      </p:sp>
    </p:spTree>
    <p:extLst>
      <p:ext uri="{BB962C8B-B14F-4D97-AF65-F5344CB8AC3E}">
        <p14:creationId xmlns:p14="http://schemas.microsoft.com/office/powerpoint/2010/main" val="1215121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66150B1D-C5BC-CC40-8914-CD6417C57B75}" type="datetimeFigureOut">
              <a:rPr kumimoji="1" lang="zh-CN" altLang="en-US" smtClean="0"/>
              <a:t>16/3/5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1081797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6150B1D-C5BC-CC40-8914-CD6417C57B75}" type="datetimeFigureOut">
              <a:rPr kumimoji="1" lang="zh-CN" altLang="en-US" smtClean="0"/>
              <a:t>16/3/5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1490957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6150B1D-C5BC-CC40-8914-CD6417C57B75}" type="datetimeFigureOut">
              <a:rPr kumimoji="1" lang="zh-CN" altLang="en-US" smtClean="0"/>
              <a:t>16/3/5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167609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6150B1D-C5BC-CC40-8914-CD6417C57B75}" type="datetimeFigureOut">
              <a:rPr kumimoji="1" lang="zh-CN" altLang="en-US" smtClean="0"/>
              <a:t>16/3/5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2093673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66150B1D-C5BC-CC40-8914-CD6417C57B75}" type="datetimeFigureOut">
              <a:rPr kumimoji="1" lang="zh-CN" altLang="en-US" smtClean="0"/>
              <a:t>16/3/5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34992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66150B1D-C5BC-CC40-8914-CD6417C57B75}" type="datetimeFigureOut">
              <a:rPr kumimoji="1" lang="zh-CN" altLang="en-US" smtClean="0"/>
              <a:t>16/3/5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185982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6150B1D-C5BC-CC40-8914-CD6417C57B75}" type="datetimeFigureOut">
              <a:rPr kumimoji="1" lang="zh-CN" altLang="en-US" smtClean="0"/>
              <a:t>16/3/5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150303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6150B1D-C5BC-CC40-8914-CD6417C57B75}" type="datetimeFigureOut">
              <a:rPr kumimoji="1" lang="zh-CN" altLang="en-US" smtClean="0"/>
              <a:t>16/3/5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629104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150B1D-C5BC-CC40-8914-CD6417C57B75}" type="datetimeFigureOut">
              <a:rPr kumimoji="1" lang="zh-CN" altLang="en-US" smtClean="0"/>
              <a:t>16/3/5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1303118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6150B1D-C5BC-CC40-8914-CD6417C57B75}" type="datetimeFigureOut">
              <a:rPr kumimoji="1" lang="zh-CN" altLang="en-US" smtClean="0"/>
              <a:t>16/3/5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148157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6150B1D-C5BC-CC40-8914-CD6417C57B75}" type="datetimeFigureOut">
              <a:rPr kumimoji="1" lang="zh-CN" altLang="en-US" smtClean="0"/>
              <a:t>16/3/5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7410453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50B1D-C5BC-CC40-8914-CD6417C57B75}" type="datetimeFigureOut">
              <a:rPr kumimoji="1" lang="zh-CN" altLang="en-US" smtClean="0"/>
              <a:t>16/3/5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B8FE72-7F4F-104D-8829-A71808F6799F}" type="slidenum">
              <a:rPr kumimoji="1" lang="zh-CN" altLang="en-US" smtClean="0"/>
              <a:t>‹#›</a:t>
            </a:fld>
            <a:endParaRPr kumimoji="1" lang="zh-CN" altLang="en-US"/>
          </a:p>
        </p:txBody>
      </p:sp>
    </p:spTree>
    <p:extLst>
      <p:ext uri="{BB962C8B-B14F-4D97-AF65-F5344CB8AC3E}">
        <p14:creationId xmlns:p14="http://schemas.microsoft.com/office/powerpoint/2010/main" val="635480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1" Type="http://schemas.openxmlformats.org/officeDocument/2006/relationships/hyperlink" Target="http://www.linuxidc.com/Linux/2014-05/101830.htm" TargetMode="External"/><Relationship Id="rId12" Type="http://schemas.openxmlformats.org/officeDocument/2006/relationships/hyperlink" Target="http://www.linuxidc.com/Linux/2014-05/101829.htm" TargetMode="External"/><Relationship Id="rId13" Type="http://schemas.openxmlformats.org/officeDocument/2006/relationships/hyperlink" Target="http://www.linuxidc.com/Linux/2014-04/100556.htm" TargetMode="External"/><Relationship Id="rId1" Type="http://schemas.openxmlformats.org/officeDocument/2006/relationships/slideLayout" Target="../slideLayouts/slideLayout2.xml"/><Relationship Id="rId2" Type="http://schemas.openxmlformats.org/officeDocument/2006/relationships/hyperlink" Target="http://www.linuxidc.com/Linux/2015-02/114051.htm" TargetMode="External"/><Relationship Id="rId3" Type="http://schemas.openxmlformats.org/officeDocument/2006/relationships/hyperlink" Target="http://www.liaoxuefeng.com/wiki/0013739516305929606dd18361248578c67b8067c8c017b000" TargetMode="External"/><Relationship Id="rId4" Type="http://schemas.openxmlformats.org/officeDocument/2006/relationships/hyperlink" Target="http://www.bootcss.com/p/git-guide/" TargetMode="External"/><Relationship Id="rId5" Type="http://schemas.openxmlformats.org/officeDocument/2006/relationships/hyperlink" Target="http://www.linuxidc.com/Linux/2013-05/85066.htm" TargetMode="External"/><Relationship Id="rId6" Type="http://schemas.openxmlformats.org/officeDocument/2006/relationships/hyperlink" Target="http://www.linuxidc.com/Linux/2014-09/106230.htm" TargetMode="External"/><Relationship Id="rId7" Type="http://schemas.openxmlformats.org/officeDocument/2006/relationships/hyperlink" Target="http://www.linuxidc.com/Linux/2014-09/106231.htm" TargetMode="External"/><Relationship Id="rId8" Type="http://schemas.openxmlformats.org/officeDocument/2006/relationships/hyperlink" Target="http://www.linuxidc.com/Linux/2014-09/106232.htm" TargetMode="External"/><Relationship Id="rId9" Type="http://schemas.openxmlformats.org/officeDocument/2006/relationships/hyperlink" Target="http://www.linuxidc.com/Linux/2014-09/106233.htm" TargetMode="External"/><Relationship Id="rId10" Type="http://schemas.openxmlformats.org/officeDocument/2006/relationships/hyperlink" Target="http://www.linuxidc.com/Linux/2014-09/106234.ht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nblogs.com/wintersun/p/3930900.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pache/subvers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hyperlink" Target="https://raw.github.com/git/git/master/Documentation/RelNotes/2.7.2.txt"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git-sc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GIT</a:t>
            </a:r>
            <a:r>
              <a:rPr kumimoji="1" lang="zh-CN" altLang="en-US" dirty="0"/>
              <a:t>和</a:t>
            </a:r>
            <a:r>
              <a:rPr kumimoji="1" lang="en-US" altLang="zh-CN" dirty="0"/>
              <a:t>SVN</a:t>
            </a:r>
            <a:r>
              <a:rPr kumimoji="1" lang="zh-CN" altLang="en-US" dirty="0"/>
              <a:t>的区别以及</a:t>
            </a:r>
            <a:r>
              <a:rPr kumimoji="1" lang="en-US" altLang="zh-CN" dirty="0"/>
              <a:t>GIT</a:t>
            </a:r>
            <a:r>
              <a:rPr kumimoji="1" lang="zh-CN" altLang="en-US" dirty="0"/>
              <a:t>的使用方法</a:t>
            </a:r>
          </a:p>
        </p:txBody>
      </p:sp>
      <p:sp>
        <p:nvSpPr>
          <p:cNvPr id="3" name="副标题 2"/>
          <p:cNvSpPr>
            <a:spLocks noGrp="1"/>
          </p:cNvSpPr>
          <p:nvPr>
            <p:ph type="subTitle" idx="1"/>
          </p:nvPr>
        </p:nvSpPr>
        <p:spPr/>
        <p:txBody>
          <a:bodyPr>
            <a:normAutofit lnSpcReduction="10000"/>
          </a:bodyPr>
          <a:lstStyle/>
          <a:p>
            <a:endParaRPr kumimoji="1" lang="en-US" altLang="zh-CN" dirty="0" smtClean="0"/>
          </a:p>
          <a:p>
            <a:r>
              <a:rPr kumimoji="1" lang="en-US" altLang="zh-CN" dirty="0" smtClean="0"/>
              <a:t>Gray</a:t>
            </a:r>
            <a:r>
              <a:rPr kumimoji="1" lang="zh-CN" altLang="en-US" dirty="0" smtClean="0"/>
              <a:t> </a:t>
            </a:r>
            <a:r>
              <a:rPr kumimoji="1" lang="en-US" altLang="zh-CN" dirty="0" smtClean="0"/>
              <a:t>Wang</a:t>
            </a:r>
            <a:endParaRPr kumimoji="1" lang="zh-CN" altLang="en-US" dirty="0" smtClean="0"/>
          </a:p>
          <a:p>
            <a:r>
              <a:rPr kumimoji="1" lang="en-US" altLang="zh-CN" dirty="0" smtClean="0"/>
              <a:t>2016.03.04</a:t>
            </a:r>
          </a:p>
          <a:p>
            <a:r>
              <a:rPr kumimoji="1" lang="zh-CN" altLang="en-US" dirty="0" smtClean="0"/>
              <a:t>西安融科</a:t>
            </a:r>
            <a:r>
              <a:rPr kumimoji="1" lang="zh-CN" altLang="en-US" smtClean="0"/>
              <a:t>通信技术有限公司</a:t>
            </a:r>
            <a:endParaRPr kumimoji="1" lang="zh-CN" altLang="en-US" dirty="0" smtClean="0"/>
          </a:p>
          <a:p>
            <a:endParaRPr kumimoji="1" lang="zh-CN" altLang="en-US" dirty="0" smtClean="0"/>
          </a:p>
          <a:p>
            <a:endParaRPr kumimoji="1" lang="zh-CN" altLang="en-US" dirty="0"/>
          </a:p>
        </p:txBody>
      </p:sp>
      <p:pic>
        <p:nvPicPr>
          <p:cNvPr id="4" name="图片 3" descr="ZIKXK726~QZ(TSMX9](37ZI"/>
          <p:cNvPicPr/>
          <p:nvPr/>
        </p:nvPicPr>
        <p:blipFill>
          <a:blip r:embed="rId3">
            <a:extLst>
              <a:ext uri="{28A0092B-C50C-407E-A947-70E740481C1C}">
                <a14:useLocalDpi xmlns:a14="http://schemas.microsoft.com/office/drawing/2010/main" val="0"/>
              </a:ext>
            </a:extLst>
          </a:blip>
          <a:srcRect/>
          <a:stretch>
            <a:fillRect/>
          </a:stretch>
        </p:blipFill>
        <p:spPr bwMode="auto">
          <a:xfrm>
            <a:off x="342900" y="254000"/>
            <a:ext cx="914400" cy="736600"/>
          </a:xfrm>
          <a:prstGeom prst="rect">
            <a:avLst/>
          </a:prstGeom>
          <a:noFill/>
          <a:ln>
            <a:noFill/>
          </a:ln>
        </p:spPr>
      </p:pic>
    </p:spTree>
    <p:extLst>
      <p:ext uri="{BB962C8B-B14F-4D97-AF65-F5344CB8AC3E}">
        <p14:creationId xmlns:p14="http://schemas.microsoft.com/office/powerpoint/2010/main" val="1165741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GIT</a:t>
            </a:r>
            <a:r>
              <a:rPr kumimoji="1" lang="zh-CN" altLang="en-US" dirty="0" smtClean="0"/>
              <a:t>优点</a:t>
            </a:r>
            <a:endParaRPr kumimoji="1" lang="zh-CN" altLang="en-US" dirty="0"/>
          </a:p>
        </p:txBody>
      </p:sp>
      <p:sp>
        <p:nvSpPr>
          <p:cNvPr id="3" name="内容占位符 2"/>
          <p:cNvSpPr>
            <a:spLocks noGrp="1"/>
          </p:cNvSpPr>
          <p:nvPr>
            <p:ph idx="1"/>
          </p:nvPr>
        </p:nvSpPr>
        <p:spPr/>
        <p:txBody>
          <a:bodyPr/>
          <a:lstStyle/>
          <a:p>
            <a:r>
              <a:rPr kumimoji="1" lang="zh-CN" altLang="en-US" dirty="0"/>
              <a:t>适合分布式开发，强调</a:t>
            </a:r>
            <a:r>
              <a:rPr kumimoji="1" lang="zh-CN" altLang="en-US" dirty="0" smtClean="0"/>
              <a:t>个体</a:t>
            </a:r>
            <a:endParaRPr kumimoji="1" lang="zh-CN" altLang="en-US" dirty="0"/>
          </a:p>
          <a:p>
            <a:r>
              <a:rPr kumimoji="1" lang="zh-CN" altLang="en-US" dirty="0"/>
              <a:t>公共服务器压力和数据量都不会太</a:t>
            </a:r>
            <a:r>
              <a:rPr kumimoji="1" lang="zh-CN" altLang="en-US" dirty="0" smtClean="0"/>
              <a:t>大</a:t>
            </a:r>
            <a:endParaRPr kumimoji="1" lang="zh-CN" altLang="en-US" dirty="0"/>
          </a:p>
          <a:p>
            <a:r>
              <a:rPr kumimoji="1" lang="zh-CN" altLang="en-US" dirty="0"/>
              <a:t>速度快、</a:t>
            </a:r>
            <a:r>
              <a:rPr kumimoji="1" lang="zh-CN" altLang="en-US" dirty="0" smtClean="0"/>
              <a:t>灵活</a:t>
            </a:r>
            <a:endParaRPr kumimoji="1" lang="zh-CN" altLang="en-US" dirty="0"/>
          </a:p>
          <a:p>
            <a:r>
              <a:rPr kumimoji="1" lang="zh-CN" altLang="en-US" dirty="0"/>
              <a:t>任意两个开发者之间可以很容易的解决</a:t>
            </a:r>
            <a:r>
              <a:rPr kumimoji="1" lang="zh-CN" altLang="en-US" dirty="0" smtClean="0"/>
              <a:t>冲突</a:t>
            </a:r>
            <a:endParaRPr kumimoji="1" lang="zh-CN" altLang="en-US" dirty="0"/>
          </a:p>
          <a:p>
            <a:r>
              <a:rPr kumimoji="1" lang="zh-CN" altLang="en-US" dirty="0"/>
              <a:t>离线</a:t>
            </a:r>
            <a:r>
              <a:rPr kumimoji="1" lang="zh-CN" altLang="en-US" dirty="0" smtClean="0"/>
              <a:t>工作</a:t>
            </a:r>
            <a:endParaRPr kumimoji="1" lang="en-US" altLang="zh-CN" dirty="0" smtClean="0"/>
          </a:p>
          <a:p>
            <a:r>
              <a:rPr kumimoji="1" lang="zh-CN" altLang="en-US" dirty="0"/>
              <a:t>极其适合管理大项目，有着令人难以置信的非线性分支管理</a:t>
            </a:r>
            <a:r>
              <a:rPr kumimoji="1" lang="zh-CN" altLang="en-US" dirty="0" smtClean="0"/>
              <a:t>系统</a:t>
            </a:r>
            <a:endParaRPr kumimoji="1" lang="en-US" altLang="zh-CN" dirty="0" smtClean="0"/>
          </a:p>
          <a:p>
            <a:r>
              <a:rPr kumimoji="1" lang="zh-CN" altLang="en-US" dirty="0" smtClean="0"/>
              <a:t>版本迭代快速，</a:t>
            </a:r>
            <a:r>
              <a:rPr kumimoji="1" lang="en-US" altLang="zh-CN" dirty="0" smtClean="0"/>
              <a:t>Merge</a:t>
            </a:r>
            <a:r>
              <a:rPr kumimoji="1" lang="zh-CN" altLang="en-US" dirty="0" smtClean="0"/>
              <a:t>代码、解决冲突非常容易</a:t>
            </a:r>
            <a:endParaRPr kumimoji="1" lang="zh-CN" altLang="en-US" dirty="0"/>
          </a:p>
        </p:txBody>
      </p:sp>
    </p:spTree>
    <p:extLst>
      <p:ext uri="{BB962C8B-B14F-4D97-AF65-F5344CB8AC3E}">
        <p14:creationId xmlns:p14="http://schemas.microsoft.com/office/powerpoint/2010/main" val="152923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GIT</a:t>
            </a:r>
            <a:r>
              <a:rPr kumimoji="1" lang="zh-CN" altLang="en-US" dirty="0" smtClean="0"/>
              <a:t>缺点</a:t>
            </a:r>
            <a:endParaRPr kumimoji="1" lang="zh-CN" altLang="en-US" dirty="0"/>
          </a:p>
        </p:txBody>
      </p:sp>
      <p:sp>
        <p:nvSpPr>
          <p:cNvPr id="3" name="内容占位符 2"/>
          <p:cNvSpPr>
            <a:spLocks noGrp="1"/>
          </p:cNvSpPr>
          <p:nvPr>
            <p:ph idx="1"/>
          </p:nvPr>
        </p:nvSpPr>
        <p:spPr/>
        <p:txBody>
          <a:bodyPr/>
          <a:lstStyle/>
          <a:p>
            <a:r>
              <a:rPr lang="zh-CN" altLang="en-US" dirty="0" smtClean="0"/>
              <a:t>学习</a:t>
            </a:r>
            <a:r>
              <a:rPr lang="zh-CN" altLang="en-US" dirty="0"/>
              <a:t>周期相对而言比较长。</a:t>
            </a:r>
          </a:p>
          <a:p>
            <a:r>
              <a:rPr lang="zh-CN" altLang="en-US" dirty="0"/>
              <a:t>不符合常规思维。</a:t>
            </a:r>
          </a:p>
          <a:p>
            <a:r>
              <a:rPr lang="zh-CN" altLang="en-US" dirty="0"/>
              <a:t>代码保密性差，一旦开发者把整个库克隆下来就可以完全公开所有代码和版本信息。</a:t>
            </a:r>
            <a:endParaRPr kumimoji="1" lang="zh-CN" altLang="en-US" dirty="0"/>
          </a:p>
        </p:txBody>
      </p:sp>
    </p:spTree>
    <p:extLst>
      <p:ext uri="{BB962C8B-B14F-4D97-AF65-F5344CB8AC3E}">
        <p14:creationId xmlns:p14="http://schemas.microsoft.com/office/powerpoint/2010/main" val="104302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GIT</a:t>
            </a:r>
            <a:r>
              <a:rPr kumimoji="1" lang="zh-CN" altLang="en-US" dirty="0"/>
              <a:t>和</a:t>
            </a:r>
            <a:r>
              <a:rPr kumimoji="1" lang="en-US" altLang="zh-CN" dirty="0"/>
              <a:t>SVN</a:t>
            </a:r>
            <a:r>
              <a:rPr kumimoji="1" lang="zh-CN" altLang="en-US" dirty="0"/>
              <a:t>的区别</a:t>
            </a:r>
          </a:p>
        </p:txBody>
      </p:sp>
      <p:sp>
        <p:nvSpPr>
          <p:cNvPr id="3" name="内容占位符 2"/>
          <p:cNvSpPr>
            <a:spLocks noGrp="1"/>
          </p:cNvSpPr>
          <p:nvPr>
            <p:ph idx="1"/>
          </p:nvPr>
        </p:nvSpPr>
        <p:spPr/>
        <p:txBody>
          <a:bodyPr>
            <a:normAutofit/>
          </a:bodyPr>
          <a:lstStyle/>
          <a:p>
            <a:r>
              <a:rPr kumimoji="1" lang="zh-CN" altLang="en-US" dirty="0"/>
              <a:t>分布式相比于集中式的最大区别在于开发者可以提交到本地，每个开发者通过克隆（</a:t>
            </a:r>
            <a:r>
              <a:rPr kumimoji="1" lang="en-US" altLang="zh-CN" dirty="0" err="1"/>
              <a:t>git</a:t>
            </a:r>
            <a:r>
              <a:rPr kumimoji="1" lang="en-US" altLang="zh-CN" dirty="0"/>
              <a:t> clone</a:t>
            </a:r>
            <a:r>
              <a:rPr kumimoji="1" lang="zh-CN" altLang="en-US" dirty="0"/>
              <a:t>），在本地机器上拷贝一个完整的</a:t>
            </a:r>
            <a:r>
              <a:rPr kumimoji="1" lang="en-US" altLang="zh-CN" dirty="0" err="1"/>
              <a:t>Git</a:t>
            </a:r>
            <a:r>
              <a:rPr kumimoji="1" lang="zh-CN" altLang="en-US" dirty="0"/>
              <a:t>仓库</a:t>
            </a:r>
            <a:r>
              <a:rPr kumimoji="1" lang="zh-CN" altLang="en-US" dirty="0" smtClean="0"/>
              <a:t>。</a:t>
            </a:r>
            <a:endParaRPr kumimoji="1" lang="en-US" altLang="zh-CN" dirty="0" smtClean="0"/>
          </a:p>
          <a:p>
            <a:r>
              <a:rPr kumimoji="1" lang="en-US" altLang="zh-CN" dirty="0" smtClean="0"/>
              <a:t>GIT</a:t>
            </a:r>
            <a:r>
              <a:rPr kumimoji="1" lang="zh-CN" altLang="en-US" dirty="0" smtClean="0"/>
              <a:t>直接</a:t>
            </a:r>
            <a:r>
              <a:rPr kumimoji="1" lang="zh-CN" altLang="en-US" dirty="0"/>
              <a:t>记录快照，</a:t>
            </a:r>
            <a:r>
              <a:rPr kumimoji="1" lang="zh-CN" altLang="en-US" dirty="0" smtClean="0"/>
              <a:t>而</a:t>
            </a:r>
            <a:r>
              <a:rPr kumimoji="1" lang="en-US" altLang="zh-CN" dirty="0" smtClean="0"/>
              <a:t>SVN</a:t>
            </a:r>
            <a:r>
              <a:rPr kumimoji="1" lang="zh-CN" altLang="en-US" dirty="0" smtClean="0"/>
              <a:t>的非</a:t>
            </a:r>
            <a:r>
              <a:rPr kumimoji="1" lang="zh-CN" altLang="en-US" dirty="0"/>
              <a:t>差异</a:t>
            </a:r>
            <a:r>
              <a:rPr kumimoji="1" lang="zh-CN" altLang="en-US" dirty="0" smtClean="0"/>
              <a:t>比较。</a:t>
            </a:r>
            <a:endParaRPr kumimoji="1" lang="en-US" altLang="zh-CN" dirty="0" smtClean="0"/>
          </a:p>
          <a:p>
            <a:endParaRPr kumimoji="1" lang="en-US" altLang="zh-CN" dirty="0" smtClean="0"/>
          </a:p>
        </p:txBody>
      </p:sp>
    </p:spTree>
    <p:extLst>
      <p:ext uri="{BB962C8B-B14F-4D97-AF65-F5344CB8AC3E}">
        <p14:creationId xmlns:p14="http://schemas.microsoft.com/office/powerpoint/2010/main" val="25116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00" y="901700"/>
            <a:ext cx="6731000" cy="5041900"/>
          </a:xfrm>
          <a:prstGeom prst="rect">
            <a:avLst/>
          </a:prstGeom>
        </p:spPr>
      </p:pic>
    </p:spTree>
    <p:extLst>
      <p:ext uri="{BB962C8B-B14F-4D97-AF65-F5344CB8AC3E}">
        <p14:creationId xmlns:p14="http://schemas.microsoft.com/office/powerpoint/2010/main" val="1169050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800" y="711200"/>
            <a:ext cx="7518400" cy="5422900"/>
          </a:xfrm>
          <a:prstGeom prst="rect">
            <a:avLst/>
          </a:prstGeom>
        </p:spPr>
      </p:pic>
    </p:spTree>
    <p:extLst>
      <p:ext uri="{BB962C8B-B14F-4D97-AF65-F5344CB8AC3E}">
        <p14:creationId xmlns:p14="http://schemas.microsoft.com/office/powerpoint/2010/main" val="9500534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SVN</a:t>
            </a:r>
            <a:r>
              <a:rPr kumimoji="1" lang="zh-CN" altLang="en-US" dirty="0" smtClean="0"/>
              <a:t>存储</a:t>
            </a:r>
            <a:r>
              <a:rPr kumimoji="1" lang="zh-CN" altLang="en-US" dirty="0"/>
              <a:t>每个文件与初始版本的差异</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66017"/>
            <a:ext cx="10515600" cy="4070554"/>
          </a:xfrm>
        </p:spPr>
      </p:pic>
    </p:spTree>
    <p:extLst>
      <p:ext uri="{BB962C8B-B14F-4D97-AF65-F5344CB8AC3E}">
        <p14:creationId xmlns:p14="http://schemas.microsoft.com/office/powerpoint/2010/main" val="17201383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GIT</a:t>
            </a:r>
            <a:r>
              <a:rPr kumimoji="1" lang="zh-CN" altLang="en-US" dirty="0"/>
              <a:t>存储项目随时间改变的</a:t>
            </a:r>
            <a:r>
              <a:rPr kumimoji="1" lang="zh-CN" altLang="en-US" dirty="0" smtClean="0"/>
              <a:t>快照</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94284"/>
            <a:ext cx="10515600" cy="4014019"/>
          </a:xfrm>
        </p:spPr>
      </p:pic>
    </p:spTree>
    <p:extLst>
      <p:ext uri="{BB962C8B-B14F-4D97-AF65-F5344CB8AC3E}">
        <p14:creationId xmlns:p14="http://schemas.microsoft.com/office/powerpoint/2010/main" val="16441962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GIT</a:t>
            </a:r>
            <a:r>
              <a:rPr kumimoji="1" lang="zh-CN" altLang="en-US" dirty="0"/>
              <a:t>的使用方法</a:t>
            </a:r>
          </a:p>
        </p:txBody>
      </p:sp>
      <p:sp>
        <p:nvSpPr>
          <p:cNvPr id="3" name="内容占位符 2"/>
          <p:cNvSpPr>
            <a:spLocks noGrp="1"/>
          </p:cNvSpPr>
          <p:nvPr>
            <p:ph idx="1"/>
          </p:nvPr>
        </p:nvSpPr>
        <p:spPr/>
        <p:txBody>
          <a:bodyPr>
            <a:normAutofit fontScale="92500" lnSpcReduction="10000"/>
          </a:bodyPr>
          <a:lstStyle/>
          <a:p>
            <a:r>
              <a:rPr lang="zh-CN" altLang="en-US" dirty="0"/>
              <a:t>基本的 </a:t>
            </a:r>
            <a:r>
              <a:rPr lang="en-US" altLang="zh-CN" dirty="0" err="1"/>
              <a:t>Git</a:t>
            </a:r>
            <a:r>
              <a:rPr lang="en-US" altLang="zh-CN" dirty="0"/>
              <a:t> </a:t>
            </a:r>
            <a:r>
              <a:rPr lang="zh-CN" altLang="en-US" dirty="0"/>
              <a:t>工作流程如下</a:t>
            </a:r>
            <a:r>
              <a:rPr lang="zh-CN" altLang="en-US" dirty="0" smtClean="0"/>
              <a:t>：</a:t>
            </a:r>
            <a:endParaRPr lang="en-US" altLang="zh-CN" dirty="0"/>
          </a:p>
          <a:p>
            <a:pPr lvl="1"/>
            <a:r>
              <a:rPr lang="zh-CN" altLang="en-US" dirty="0" smtClean="0">
                <a:solidFill>
                  <a:srgbClr val="FF0000"/>
                </a:solidFill>
              </a:rPr>
              <a:t>创建</a:t>
            </a:r>
            <a:r>
              <a:rPr lang="zh-CN" altLang="en-US" dirty="0">
                <a:solidFill>
                  <a:srgbClr val="FF0000"/>
                </a:solidFill>
              </a:rPr>
              <a:t>新仓库</a:t>
            </a:r>
            <a:r>
              <a:rPr lang="zh-CN" altLang="en-US" dirty="0"/>
              <a:t>：创建</a:t>
            </a:r>
            <a:r>
              <a:rPr lang="zh-CN" altLang="en-US" dirty="0" smtClean="0"/>
              <a:t>新件夹，打开，然后执 </a:t>
            </a:r>
            <a:r>
              <a:rPr lang="en-US" altLang="zh-CN" dirty="0" err="1" smtClean="0"/>
              <a:t>git</a:t>
            </a:r>
            <a:r>
              <a:rPr lang="en-US" altLang="zh-CN" dirty="0" smtClean="0"/>
              <a:t> </a:t>
            </a:r>
            <a:r>
              <a:rPr lang="en-US" altLang="zh-CN" dirty="0" err="1" smtClean="0"/>
              <a:t>init</a:t>
            </a:r>
            <a:r>
              <a:rPr lang="zh-CN" altLang="en-US" dirty="0" smtClean="0"/>
              <a:t>，以</a:t>
            </a:r>
            <a:r>
              <a:rPr lang="zh-CN" altLang="en-US" dirty="0"/>
              <a:t>创建新的 </a:t>
            </a:r>
            <a:r>
              <a:rPr lang="en-US" altLang="zh-CN" dirty="0" err="1"/>
              <a:t>git</a:t>
            </a:r>
            <a:r>
              <a:rPr lang="en-US" altLang="zh-CN" dirty="0"/>
              <a:t> </a:t>
            </a:r>
            <a:r>
              <a:rPr lang="zh-CN" altLang="en-US" dirty="0" smtClean="0"/>
              <a:t>仓库；</a:t>
            </a:r>
            <a:endParaRPr lang="en-US" altLang="zh-CN" dirty="0" smtClean="0"/>
          </a:p>
          <a:p>
            <a:pPr lvl="1"/>
            <a:r>
              <a:rPr lang="zh-CN" altLang="en-US" dirty="0">
                <a:solidFill>
                  <a:srgbClr val="FF0000"/>
                </a:solidFill>
              </a:rPr>
              <a:t>检出</a:t>
            </a:r>
            <a:r>
              <a:rPr lang="zh-CN" altLang="en-US" dirty="0" smtClean="0">
                <a:solidFill>
                  <a:srgbClr val="FF0000"/>
                </a:solidFill>
              </a:rPr>
              <a:t>仓库</a:t>
            </a:r>
            <a:r>
              <a:rPr lang="zh-CN" altLang="en-US" dirty="0" smtClean="0"/>
              <a:t>：</a:t>
            </a:r>
            <a:r>
              <a:rPr lang="en-US" altLang="zh-CN" dirty="0" err="1" smtClean="0"/>
              <a:t>git</a:t>
            </a:r>
            <a:r>
              <a:rPr lang="en-US" altLang="zh-CN" dirty="0" smtClean="0"/>
              <a:t> </a:t>
            </a:r>
            <a:r>
              <a:rPr lang="en-US" altLang="zh-CN" dirty="0"/>
              <a:t>clone </a:t>
            </a:r>
            <a:r>
              <a:rPr lang="en-US" altLang="zh-CN" dirty="0" err="1"/>
              <a:t>username@host</a:t>
            </a:r>
            <a:r>
              <a:rPr lang="en-US" altLang="zh-CN" dirty="0"/>
              <a:t>:/path/to/repository </a:t>
            </a:r>
          </a:p>
          <a:p>
            <a:pPr lvl="1"/>
            <a:r>
              <a:rPr lang="zh-CN" altLang="en-US" dirty="0" smtClean="0">
                <a:solidFill>
                  <a:srgbClr val="FF0000"/>
                </a:solidFill>
              </a:rPr>
              <a:t>添加文件</a:t>
            </a:r>
            <a:r>
              <a:rPr lang="zh-CN" altLang="en-US" dirty="0" smtClean="0"/>
              <a:t>：</a:t>
            </a:r>
            <a:r>
              <a:rPr lang="en-US" altLang="zh-CN" dirty="0" err="1" smtClean="0"/>
              <a:t>git</a:t>
            </a:r>
            <a:r>
              <a:rPr lang="en-US" altLang="zh-CN" dirty="0" smtClean="0"/>
              <a:t> </a:t>
            </a:r>
            <a:r>
              <a:rPr lang="en-US" altLang="zh-CN" dirty="0"/>
              <a:t>add &lt;filename</a:t>
            </a:r>
            <a:r>
              <a:rPr lang="en-US" altLang="zh-CN" dirty="0" smtClean="0"/>
              <a:t>&gt;</a:t>
            </a:r>
            <a:endParaRPr lang="zh-CN" altLang="en-US" dirty="0"/>
          </a:p>
          <a:p>
            <a:pPr lvl="1"/>
            <a:r>
              <a:rPr lang="zh-CN" altLang="en-US" dirty="0" smtClean="0">
                <a:solidFill>
                  <a:srgbClr val="FF0000"/>
                </a:solidFill>
              </a:rPr>
              <a:t>修改文件</a:t>
            </a:r>
            <a:r>
              <a:rPr lang="zh-CN" altLang="en-US" dirty="0" smtClean="0"/>
              <a:t>：在</a:t>
            </a:r>
            <a:r>
              <a:rPr lang="zh-CN" altLang="en-US" dirty="0"/>
              <a:t>工作目录中修改</a:t>
            </a:r>
            <a:r>
              <a:rPr lang="zh-CN" altLang="en-US" dirty="0" smtClean="0"/>
              <a:t>文件（</a:t>
            </a:r>
            <a:r>
              <a:rPr lang="en-US" altLang="zh-CN" dirty="0" smtClean="0"/>
              <a:t>Modify</a:t>
            </a:r>
            <a:r>
              <a:rPr lang="zh-CN" altLang="en-US" dirty="0" smtClean="0"/>
              <a:t>）。</a:t>
            </a:r>
            <a:endParaRPr lang="zh-CN" altLang="en-US" dirty="0"/>
          </a:p>
          <a:p>
            <a:pPr lvl="1"/>
            <a:r>
              <a:rPr lang="zh-CN" altLang="en-US" dirty="0" smtClean="0">
                <a:solidFill>
                  <a:srgbClr val="FF0000"/>
                </a:solidFill>
              </a:rPr>
              <a:t>暂存文件</a:t>
            </a:r>
            <a:r>
              <a:rPr lang="zh-CN" altLang="en-US" dirty="0" smtClean="0"/>
              <a:t>：将文件的快照放入暂存区域（</a:t>
            </a:r>
            <a:r>
              <a:rPr lang="en-US" altLang="zh-CN" dirty="0" smtClean="0"/>
              <a:t>Commit</a:t>
            </a:r>
            <a:r>
              <a:rPr lang="zh-CN" altLang="en-US" dirty="0" smtClean="0"/>
              <a:t>：</a:t>
            </a:r>
            <a:r>
              <a:rPr lang="en-US" altLang="zh-CN" dirty="0"/>
              <a:t> </a:t>
            </a:r>
            <a:r>
              <a:rPr lang="en-US" altLang="zh-CN" dirty="0" err="1"/>
              <a:t>git</a:t>
            </a:r>
            <a:r>
              <a:rPr lang="en-US" altLang="zh-CN" dirty="0"/>
              <a:t> commit -m "</a:t>
            </a:r>
            <a:r>
              <a:rPr lang="zh-CN" altLang="en-US" dirty="0"/>
              <a:t>代码提交信息</a:t>
            </a:r>
            <a:r>
              <a:rPr lang="en-US" altLang="zh-CN" dirty="0"/>
              <a:t>" </a:t>
            </a:r>
            <a:r>
              <a:rPr lang="zh-CN" altLang="en-US" dirty="0" smtClean="0"/>
              <a:t>）。</a:t>
            </a:r>
          </a:p>
          <a:p>
            <a:pPr lvl="1"/>
            <a:r>
              <a:rPr lang="zh-CN" altLang="en-US" dirty="0" smtClean="0">
                <a:solidFill>
                  <a:srgbClr val="FF0000"/>
                </a:solidFill>
              </a:rPr>
              <a:t>提交更新</a:t>
            </a:r>
            <a:r>
              <a:rPr lang="zh-CN" altLang="en-US" dirty="0" smtClean="0"/>
              <a:t>：找到</a:t>
            </a:r>
            <a:r>
              <a:rPr lang="zh-CN" altLang="en-US" dirty="0"/>
              <a:t>暂存区域的文件，将快照永久性存储到 </a:t>
            </a:r>
            <a:r>
              <a:rPr lang="en-US" altLang="zh-CN" dirty="0" err="1"/>
              <a:t>Git</a:t>
            </a:r>
            <a:r>
              <a:rPr lang="en-US" altLang="zh-CN" dirty="0"/>
              <a:t> </a:t>
            </a:r>
            <a:r>
              <a:rPr lang="zh-CN" altLang="en-US" dirty="0"/>
              <a:t>仓库</a:t>
            </a:r>
            <a:r>
              <a:rPr lang="zh-CN" altLang="en-US" dirty="0" smtClean="0"/>
              <a:t>目录（</a:t>
            </a:r>
            <a:r>
              <a:rPr lang="en-US" altLang="zh-CN" dirty="0" smtClean="0"/>
              <a:t>Push</a:t>
            </a:r>
            <a:r>
              <a:rPr lang="zh-CN" altLang="en-US" dirty="0" smtClean="0"/>
              <a:t>：</a:t>
            </a:r>
            <a:r>
              <a:rPr lang="en-US" altLang="zh-CN" dirty="0"/>
              <a:t> </a:t>
            </a:r>
            <a:r>
              <a:rPr lang="en-US" altLang="zh-CN" dirty="0" err="1"/>
              <a:t>git</a:t>
            </a:r>
            <a:r>
              <a:rPr lang="en-US" altLang="zh-CN" dirty="0"/>
              <a:t> push origin </a:t>
            </a:r>
            <a:r>
              <a:rPr lang="en-US" altLang="zh-CN" dirty="0" smtClean="0"/>
              <a:t>master</a:t>
            </a:r>
            <a:r>
              <a:rPr lang="zh-CN" altLang="en-US" dirty="0" smtClean="0"/>
              <a:t>）。</a:t>
            </a:r>
            <a:endParaRPr lang="en-US" altLang="zh-CN" dirty="0" smtClean="0"/>
          </a:p>
          <a:p>
            <a:pPr lvl="1"/>
            <a:r>
              <a:rPr lang="zh-CN" altLang="en-US" dirty="0" smtClean="0">
                <a:solidFill>
                  <a:srgbClr val="FF0000"/>
                </a:solidFill>
              </a:rPr>
              <a:t>获取更新</a:t>
            </a:r>
            <a:r>
              <a:rPr lang="zh-CN" altLang="en-US" dirty="0" smtClean="0"/>
              <a:t>：将最新版本从远端服务器更新下来（</a:t>
            </a:r>
            <a:r>
              <a:rPr lang="en-US" altLang="zh-CN" dirty="0" smtClean="0"/>
              <a:t> </a:t>
            </a:r>
            <a:r>
              <a:rPr lang="en-US" altLang="zh-CN" dirty="0" err="1"/>
              <a:t>git</a:t>
            </a:r>
            <a:r>
              <a:rPr lang="en-US" altLang="zh-CN" dirty="0"/>
              <a:t> </a:t>
            </a:r>
            <a:r>
              <a:rPr lang="en-US" altLang="zh-CN" dirty="0" smtClean="0"/>
              <a:t>pull</a:t>
            </a:r>
            <a:r>
              <a:rPr lang="zh-CN" altLang="en-US" dirty="0" smtClean="0"/>
              <a:t>）</a:t>
            </a:r>
            <a:endParaRPr lang="en-US" altLang="zh-CN" dirty="0" smtClean="0"/>
          </a:p>
          <a:p>
            <a:pPr lvl="1"/>
            <a:r>
              <a:rPr lang="zh-CN" altLang="en-US" dirty="0" smtClean="0">
                <a:solidFill>
                  <a:srgbClr val="FF0000"/>
                </a:solidFill>
              </a:rPr>
              <a:t>合并</a:t>
            </a:r>
            <a:r>
              <a:rPr lang="zh-CN" altLang="en-US" dirty="0" smtClean="0"/>
              <a:t>：将远端的分支合并到当前的分支（</a:t>
            </a:r>
            <a:r>
              <a:rPr lang="zh-TW" altLang="en-US" dirty="0" smtClean="0"/>
              <a:t>例如 </a:t>
            </a:r>
            <a:r>
              <a:rPr lang="en-US" altLang="zh-TW" dirty="0" smtClean="0"/>
              <a:t>master</a:t>
            </a:r>
            <a:r>
              <a:rPr lang="zh-CN" altLang="en-US" dirty="0" smtClean="0"/>
              <a:t>）中（</a:t>
            </a:r>
            <a:r>
              <a:rPr lang="en-US" altLang="zh-CN" dirty="0" err="1" smtClean="0"/>
              <a:t>git</a:t>
            </a:r>
            <a:r>
              <a:rPr lang="en-US" altLang="zh-CN" dirty="0" smtClean="0"/>
              <a:t> </a:t>
            </a:r>
            <a:r>
              <a:rPr lang="en-US" altLang="zh-CN" dirty="0"/>
              <a:t>merge &lt;branch</a:t>
            </a:r>
            <a:r>
              <a:rPr lang="en-US" altLang="zh-CN" dirty="0" smtClean="0"/>
              <a:t>&gt;</a:t>
            </a:r>
            <a:r>
              <a:rPr lang="zh-CN" altLang="en-US" dirty="0" smtClean="0"/>
              <a:t>）</a:t>
            </a:r>
            <a:endParaRPr lang="en-US" altLang="zh-CN" dirty="0" smtClean="0"/>
          </a:p>
          <a:p>
            <a:pPr lvl="1"/>
            <a:r>
              <a:rPr lang="zh-CN" altLang="en-US" dirty="0" smtClean="0">
                <a:solidFill>
                  <a:srgbClr val="FF0000"/>
                </a:solidFill>
              </a:rPr>
              <a:t>创建分支</a:t>
            </a:r>
            <a:r>
              <a:rPr lang="zh-CN" altLang="en-US" dirty="0" smtClean="0"/>
              <a:t>：创建一个“</a:t>
            </a:r>
            <a:r>
              <a:rPr lang="en-US" altLang="zh-CN" dirty="0" err="1"/>
              <a:t>feature_x</a:t>
            </a:r>
            <a:r>
              <a:rPr lang="zh-CN" altLang="en-US" dirty="0" smtClean="0"/>
              <a:t>”分支（</a:t>
            </a:r>
            <a:r>
              <a:rPr lang="en-US" altLang="zh-CN" dirty="0" err="1" smtClean="0"/>
              <a:t>git</a:t>
            </a:r>
            <a:r>
              <a:rPr lang="en-US" altLang="zh-CN" dirty="0" smtClean="0"/>
              <a:t> </a:t>
            </a:r>
            <a:r>
              <a:rPr lang="en-US" altLang="zh-CN" dirty="0"/>
              <a:t>checkout -b </a:t>
            </a:r>
            <a:r>
              <a:rPr lang="en-US" altLang="zh-CN" dirty="0" err="1" smtClean="0"/>
              <a:t>feature_x</a:t>
            </a:r>
            <a:r>
              <a:rPr lang="zh-CN" altLang="en-US" dirty="0" smtClean="0"/>
              <a:t>）</a:t>
            </a:r>
            <a:endParaRPr lang="en-US" altLang="zh-CN" dirty="0" smtClean="0"/>
          </a:p>
          <a:p>
            <a:pPr lvl="1"/>
            <a:r>
              <a:rPr lang="zh-CN" altLang="en-US" dirty="0" smtClean="0">
                <a:solidFill>
                  <a:srgbClr val="FF0000"/>
                </a:solidFill>
              </a:rPr>
              <a:t>替换</a:t>
            </a:r>
            <a:r>
              <a:rPr lang="zh-CN" altLang="en-US" dirty="0">
                <a:solidFill>
                  <a:srgbClr val="FF0000"/>
                </a:solidFill>
              </a:rPr>
              <a:t>本地</a:t>
            </a:r>
            <a:r>
              <a:rPr lang="zh-CN" altLang="en-US" dirty="0" smtClean="0">
                <a:solidFill>
                  <a:srgbClr val="FF0000"/>
                </a:solidFill>
              </a:rPr>
              <a:t>改动</a:t>
            </a:r>
            <a:r>
              <a:rPr lang="zh-CN" altLang="en-US" dirty="0" smtClean="0"/>
              <a:t>：</a:t>
            </a:r>
            <a:r>
              <a:rPr lang="en-US" altLang="zh-CN" dirty="0" err="1" smtClean="0"/>
              <a:t>git</a:t>
            </a:r>
            <a:r>
              <a:rPr lang="en-US" altLang="zh-CN" dirty="0" smtClean="0"/>
              <a:t> </a:t>
            </a:r>
            <a:r>
              <a:rPr lang="en-US" altLang="zh-CN" dirty="0"/>
              <a:t>checkout -- &lt;filename</a:t>
            </a:r>
            <a:r>
              <a:rPr lang="en-US" altLang="zh-CN" dirty="0" smtClean="0"/>
              <a:t>&gt;</a:t>
            </a:r>
          </a:p>
        </p:txBody>
      </p:sp>
    </p:spTree>
    <p:extLst>
      <p:ext uri="{BB962C8B-B14F-4D97-AF65-F5344CB8AC3E}">
        <p14:creationId xmlns:p14="http://schemas.microsoft.com/office/powerpoint/2010/main" val="10167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linds(horizontal)">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linds(horizontal)">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blinds(horizontal)">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GIT</a:t>
            </a:r>
            <a:r>
              <a:rPr kumimoji="1" lang="zh-CN" altLang="en-US" dirty="0"/>
              <a:t>的使用方法</a:t>
            </a:r>
          </a:p>
        </p:txBody>
      </p:sp>
      <p:sp>
        <p:nvSpPr>
          <p:cNvPr id="3" name="内容占位符 2"/>
          <p:cNvSpPr>
            <a:spLocks noGrp="1"/>
          </p:cNvSpPr>
          <p:nvPr>
            <p:ph idx="1"/>
          </p:nvPr>
        </p:nvSpPr>
        <p:spPr/>
        <p:txBody>
          <a:bodyPr/>
          <a:lstStyle/>
          <a:p>
            <a:pPr lvl="1"/>
            <a:r>
              <a:rPr kumimoji="1" lang="zh-CN" altLang="en-US" dirty="0" smtClean="0">
                <a:solidFill>
                  <a:srgbClr val="FF0000"/>
                </a:solidFill>
              </a:rPr>
              <a:t>分支</a:t>
            </a:r>
            <a:endParaRPr kumimoji="1" lang="en-US" altLang="zh-CN" dirty="0">
              <a:solidFill>
                <a:srgbClr val="FF0000"/>
              </a:solidFill>
            </a:endParaRPr>
          </a:p>
          <a:p>
            <a:pPr lvl="2"/>
            <a:r>
              <a:rPr lang="zh-CN" altLang="en-US" dirty="0" smtClean="0"/>
              <a:t>创建一个叫做</a:t>
            </a:r>
            <a:r>
              <a:rPr lang="zh-CN" altLang="en-US" dirty="0"/>
              <a:t>“</a:t>
            </a:r>
            <a:r>
              <a:rPr lang="en-US" altLang="zh-CN" dirty="0" err="1" smtClean="0"/>
              <a:t>feature_x</a:t>
            </a:r>
            <a:r>
              <a:rPr lang="zh-CN" altLang="en-US" dirty="0"/>
              <a:t>”</a:t>
            </a:r>
            <a:r>
              <a:rPr lang="zh-CN" altLang="en-US" dirty="0" smtClean="0"/>
              <a:t>的分支</a:t>
            </a:r>
            <a:r>
              <a:rPr lang="zh-CN" altLang="en-US" dirty="0"/>
              <a:t>，</a:t>
            </a:r>
            <a:r>
              <a:rPr lang="zh-CN" altLang="en-US" dirty="0" smtClean="0"/>
              <a:t>并</a:t>
            </a:r>
            <a:r>
              <a:rPr lang="zh-CN" altLang="en-US" dirty="0"/>
              <a:t>切换</a:t>
            </a:r>
            <a:r>
              <a:rPr lang="zh-CN" altLang="en-US" dirty="0" smtClean="0"/>
              <a:t>过去</a:t>
            </a:r>
            <a:r>
              <a:rPr lang="zh-CN" altLang="en-US" dirty="0"/>
              <a:t>：</a:t>
            </a:r>
            <a:r>
              <a:rPr lang="en-US" altLang="zh-CN" dirty="0" err="1" smtClean="0"/>
              <a:t>git</a:t>
            </a:r>
            <a:r>
              <a:rPr lang="en-US" altLang="zh-CN" dirty="0" smtClean="0"/>
              <a:t> </a:t>
            </a:r>
            <a:r>
              <a:rPr lang="en-US" altLang="zh-CN" dirty="0"/>
              <a:t>checkout -b </a:t>
            </a:r>
            <a:r>
              <a:rPr lang="en-US" altLang="zh-CN" dirty="0" err="1" smtClean="0"/>
              <a:t>feature_x</a:t>
            </a:r>
            <a:endParaRPr lang="en-US" altLang="zh-CN" dirty="0" smtClean="0"/>
          </a:p>
          <a:p>
            <a:pPr lvl="2"/>
            <a:r>
              <a:rPr lang="zh-CN" altLang="en-US" dirty="0" smtClean="0"/>
              <a:t>切换回主分支：</a:t>
            </a:r>
            <a:r>
              <a:rPr lang="en-US" altLang="zh-CN" dirty="0" err="1" smtClean="0"/>
              <a:t>git</a:t>
            </a:r>
            <a:r>
              <a:rPr lang="en-US" altLang="zh-CN" dirty="0" smtClean="0"/>
              <a:t> </a:t>
            </a:r>
            <a:r>
              <a:rPr lang="en-US" altLang="zh-CN" dirty="0"/>
              <a:t>checkout </a:t>
            </a:r>
            <a:r>
              <a:rPr lang="en-US" altLang="zh-CN" dirty="0" smtClean="0"/>
              <a:t>master</a:t>
            </a:r>
          </a:p>
          <a:p>
            <a:pPr lvl="2"/>
            <a:r>
              <a:rPr lang="zh-CN" altLang="en-US" dirty="0" smtClean="0"/>
              <a:t>再</a:t>
            </a:r>
            <a:r>
              <a:rPr lang="zh-CN" altLang="en-US" dirty="0"/>
              <a:t>把新建</a:t>
            </a:r>
            <a:r>
              <a:rPr lang="zh-CN" altLang="en-US" dirty="0" smtClean="0"/>
              <a:t>的分支删掉</a:t>
            </a:r>
            <a:r>
              <a:rPr lang="zh-CN" altLang="en-US" dirty="0"/>
              <a:t>：</a:t>
            </a:r>
            <a:r>
              <a:rPr lang="en-US" altLang="zh-CN" dirty="0" err="1" smtClean="0"/>
              <a:t>git</a:t>
            </a:r>
            <a:r>
              <a:rPr lang="en-US" altLang="zh-CN" dirty="0" smtClean="0"/>
              <a:t> </a:t>
            </a:r>
            <a:r>
              <a:rPr lang="en-US" altLang="zh-CN" dirty="0"/>
              <a:t>branch -d </a:t>
            </a:r>
            <a:r>
              <a:rPr lang="en-US" altLang="zh-CN" dirty="0" err="1" smtClean="0"/>
              <a:t>feature_x</a:t>
            </a:r>
            <a:endParaRPr lang="en-US" altLang="zh-CN" dirty="0"/>
          </a:p>
          <a:p>
            <a:pPr lvl="2"/>
            <a:r>
              <a:rPr lang="zh-CN" altLang="en-US" dirty="0" smtClean="0"/>
              <a:t>除非你将分支推送</a:t>
            </a:r>
            <a:r>
              <a:rPr lang="zh-CN" altLang="en-US" dirty="0"/>
              <a:t>到远端</a:t>
            </a:r>
            <a:r>
              <a:rPr lang="zh-CN" altLang="en-US" dirty="0" smtClean="0"/>
              <a:t>仓库</a:t>
            </a:r>
            <a:r>
              <a:rPr lang="zh-CN" altLang="en-US" dirty="0"/>
              <a:t>，</a:t>
            </a:r>
            <a:r>
              <a:rPr lang="zh-CN" altLang="en-US" dirty="0" smtClean="0"/>
              <a:t>不然该分支就是不</a:t>
            </a:r>
            <a:r>
              <a:rPr lang="zh-CN" altLang="en-US" dirty="0"/>
              <a:t>为</a:t>
            </a:r>
            <a:r>
              <a:rPr lang="zh-CN" altLang="en-US" dirty="0" smtClean="0"/>
              <a:t>他人所</a:t>
            </a:r>
            <a:r>
              <a:rPr lang="zh-CN" altLang="en-US" dirty="0"/>
              <a:t>见</a:t>
            </a:r>
            <a:r>
              <a:rPr lang="zh-CN" altLang="en-US" dirty="0" smtClean="0"/>
              <a:t>的：</a:t>
            </a:r>
            <a:r>
              <a:rPr lang="en-US" altLang="zh-CN" dirty="0" err="1" smtClean="0"/>
              <a:t>git</a:t>
            </a:r>
            <a:r>
              <a:rPr lang="en-US" altLang="zh-CN" dirty="0" smtClean="0"/>
              <a:t> </a:t>
            </a:r>
            <a:r>
              <a:rPr lang="en-US" altLang="zh-CN" dirty="0"/>
              <a:t>push origin &lt;branch&gt; </a:t>
            </a:r>
          </a:p>
          <a:p>
            <a:pPr lvl="2"/>
            <a:endParaRPr kumimoji="1" lang="zh-CN" altLang="en-US" dirty="0"/>
          </a:p>
        </p:txBody>
      </p:sp>
    </p:spTree>
    <p:extLst>
      <p:ext uri="{BB962C8B-B14F-4D97-AF65-F5344CB8AC3E}">
        <p14:creationId xmlns:p14="http://schemas.microsoft.com/office/powerpoint/2010/main" val="120237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三种状态</a:t>
            </a:r>
            <a:endParaRPr kumimoji="1" lang="zh-CN" altLang="en-US" dirty="0"/>
          </a:p>
        </p:txBody>
      </p:sp>
      <p:pic>
        <p:nvPicPr>
          <p:cNvPr id="4" name="图片 3"/>
          <p:cNvPicPr>
            <a:picLocks noChangeAspect="1"/>
          </p:cNvPicPr>
          <p:nvPr/>
        </p:nvPicPr>
        <p:blipFill>
          <a:blip r:embed="rId2"/>
          <a:stretch>
            <a:fillRect/>
          </a:stretch>
        </p:blipFill>
        <p:spPr>
          <a:xfrm>
            <a:off x="838200" y="1875355"/>
            <a:ext cx="10515600" cy="4265772"/>
          </a:xfrm>
          <a:prstGeom prst="rect">
            <a:avLst/>
          </a:prstGeom>
        </p:spPr>
      </p:pic>
      <p:sp>
        <p:nvSpPr>
          <p:cNvPr id="5" name="文本框 4"/>
          <p:cNvSpPr txBox="1"/>
          <p:nvPr/>
        </p:nvSpPr>
        <p:spPr>
          <a:xfrm>
            <a:off x="838200" y="1506022"/>
            <a:ext cx="6843540" cy="369332"/>
          </a:xfrm>
          <a:prstGeom prst="rect">
            <a:avLst/>
          </a:prstGeom>
          <a:noFill/>
        </p:spPr>
        <p:txBody>
          <a:bodyPr wrap="none" rtlCol="0">
            <a:spAutoFit/>
          </a:bodyPr>
          <a:lstStyle/>
          <a:p>
            <a:r>
              <a:rPr lang="en-US" altLang="zh-CN" dirty="0" err="1"/>
              <a:t>Git</a:t>
            </a:r>
            <a:r>
              <a:rPr lang="en-US" altLang="zh-CN" dirty="0"/>
              <a:t> </a:t>
            </a:r>
            <a:r>
              <a:rPr lang="zh-CN" altLang="en-US" dirty="0"/>
              <a:t>项目的三个工作区域的概念：</a:t>
            </a:r>
            <a:r>
              <a:rPr lang="en-US" altLang="zh-CN" dirty="0" err="1"/>
              <a:t>Git</a:t>
            </a:r>
            <a:r>
              <a:rPr lang="en-US" altLang="zh-CN" dirty="0"/>
              <a:t> </a:t>
            </a:r>
            <a:r>
              <a:rPr lang="zh-CN" altLang="en-US" dirty="0"/>
              <a:t>仓库、工作目录以及暂存区域</a:t>
            </a:r>
            <a:endParaRPr kumimoji="1" lang="zh-CN" altLang="en-US" dirty="0"/>
          </a:p>
        </p:txBody>
      </p:sp>
    </p:spTree>
    <p:extLst>
      <p:ext uri="{BB962C8B-B14F-4D97-AF65-F5344CB8AC3E}">
        <p14:creationId xmlns:p14="http://schemas.microsoft.com/office/powerpoint/2010/main" val="79290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SVN </a:t>
            </a:r>
            <a:r>
              <a:rPr kumimoji="1" lang="zh-CN" altLang="en-US" dirty="0" smtClean="0"/>
              <a:t>（</a:t>
            </a:r>
            <a:r>
              <a:rPr lang="en-US" altLang="zh-CN" dirty="0" smtClean="0"/>
              <a:t>Subversion</a:t>
            </a:r>
            <a:r>
              <a:rPr kumimoji="1" lang="zh-CN" altLang="en-US" dirty="0" smtClean="0"/>
              <a:t>）介绍</a:t>
            </a:r>
            <a:endParaRPr kumimoji="1" lang="zh-CN" altLang="en-US" dirty="0"/>
          </a:p>
        </p:txBody>
      </p:sp>
      <p:sp>
        <p:nvSpPr>
          <p:cNvPr id="3" name="内容占位符 2"/>
          <p:cNvSpPr>
            <a:spLocks noGrp="1"/>
          </p:cNvSpPr>
          <p:nvPr>
            <p:ph idx="1"/>
          </p:nvPr>
        </p:nvSpPr>
        <p:spPr/>
        <p:txBody>
          <a:bodyPr/>
          <a:lstStyle/>
          <a:p>
            <a:r>
              <a:rPr lang="zh-CN" altLang="en-US" dirty="0"/>
              <a:t>是一个开放源代码的版本控制系统，相较</a:t>
            </a:r>
            <a:r>
              <a:rPr lang="zh-CN" altLang="en-US" dirty="0" smtClean="0"/>
              <a:t>于</a:t>
            </a:r>
            <a:r>
              <a:rPr lang="en-US" altLang="zh-CN" dirty="0" smtClean="0"/>
              <a:t>CVS</a:t>
            </a:r>
            <a:r>
              <a:rPr lang="zh-CN" altLang="en-US" dirty="0"/>
              <a:t>，它采用了分支管理系统，它的设计目标就是取代</a:t>
            </a:r>
            <a:r>
              <a:rPr lang="en-US" altLang="zh-CN" dirty="0"/>
              <a:t>CVS</a:t>
            </a:r>
            <a:r>
              <a:rPr lang="zh-CN" altLang="en-US" dirty="0" smtClean="0"/>
              <a:t>。</a:t>
            </a:r>
            <a:r>
              <a:rPr lang="en-US" altLang="zh-CN" dirty="0" smtClean="0"/>
              <a:t>2000</a:t>
            </a:r>
            <a:r>
              <a:rPr lang="zh-CN" altLang="en-US" dirty="0" smtClean="0"/>
              <a:t>年后互联网</a:t>
            </a:r>
            <a:r>
              <a:rPr lang="zh-CN" altLang="en-US" dirty="0"/>
              <a:t>上很多版本控制服务已从</a:t>
            </a:r>
            <a:r>
              <a:rPr lang="en-US" altLang="zh-CN" dirty="0"/>
              <a:t>CVS</a:t>
            </a:r>
            <a:r>
              <a:rPr lang="zh-CN" altLang="en-US" dirty="0"/>
              <a:t>迁移到</a:t>
            </a:r>
            <a:r>
              <a:rPr lang="en-US" altLang="zh-CN" dirty="0" smtClean="0"/>
              <a:t>Subversion</a:t>
            </a:r>
            <a:r>
              <a:rPr lang="zh-CN" altLang="en-US" dirty="0" smtClean="0"/>
              <a:t>。</a:t>
            </a:r>
            <a:endParaRPr lang="en-US" altLang="zh-CN" dirty="0" smtClean="0"/>
          </a:p>
          <a:p>
            <a:r>
              <a:rPr kumimoji="1" lang="zh-CN" altLang="en-US" dirty="0" smtClean="0"/>
              <a:t>集中式</a:t>
            </a:r>
            <a:r>
              <a:rPr kumimoji="1" lang="zh-CN" altLang="en-US" dirty="0"/>
              <a:t>代码管理的核心是服务器，所有开发者在开始新一天的工作之前必须从服务器获取代码，然后开发，最后解决冲突，提交。所有的版本信息都放在服务器上。如果脱离了服务器，开发者基本上可以</a:t>
            </a:r>
            <a:r>
              <a:rPr kumimoji="1" lang="zh-CN" altLang="en-US" dirty="0" smtClean="0"/>
              <a:t>说是</a:t>
            </a:r>
            <a:r>
              <a:rPr kumimoji="1" lang="zh-CN" altLang="en-US" dirty="0"/>
              <a:t>无法工作的</a:t>
            </a:r>
            <a:r>
              <a:rPr kumimoji="1" lang="zh-CN" altLang="en-US" dirty="0" smtClean="0"/>
              <a:t>。</a:t>
            </a:r>
            <a:endParaRPr kumimoji="1" lang="en-US" altLang="zh-CN" dirty="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904" y="4318001"/>
            <a:ext cx="5215160" cy="2276474"/>
          </a:xfrm>
          <a:prstGeom prst="rect">
            <a:avLst/>
          </a:prstGeom>
        </p:spPr>
      </p:pic>
    </p:spTree>
    <p:extLst>
      <p:ext uri="{BB962C8B-B14F-4D97-AF65-F5344CB8AC3E}">
        <p14:creationId xmlns:p14="http://schemas.microsoft.com/office/powerpoint/2010/main" val="18471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GIT</a:t>
            </a:r>
            <a:r>
              <a:rPr kumimoji="1" lang="zh-CN" altLang="en-US" dirty="0" smtClean="0"/>
              <a:t>客户端工具</a:t>
            </a:r>
            <a:endParaRPr kumimoji="1" lang="zh-CN" altLang="en-US" dirty="0"/>
          </a:p>
        </p:txBody>
      </p:sp>
      <p:sp>
        <p:nvSpPr>
          <p:cNvPr id="3" name="内容占位符 2"/>
          <p:cNvSpPr>
            <a:spLocks noGrp="1"/>
          </p:cNvSpPr>
          <p:nvPr>
            <p:ph idx="1"/>
          </p:nvPr>
        </p:nvSpPr>
        <p:spPr/>
        <p:txBody>
          <a:bodyPr>
            <a:normAutofit fontScale="92500" lnSpcReduction="20000"/>
          </a:bodyPr>
          <a:lstStyle/>
          <a:p>
            <a:r>
              <a:rPr kumimoji="1" lang="en-US" altLang="zh-CN" dirty="0" err="1" smtClean="0">
                <a:solidFill>
                  <a:srgbClr val="FF0000"/>
                </a:solidFill>
              </a:rPr>
              <a:t>TortoiseGit</a:t>
            </a:r>
            <a:endParaRPr kumimoji="1" lang="en-US" altLang="zh-CN" dirty="0" smtClean="0">
              <a:solidFill>
                <a:srgbClr val="FF0000"/>
              </a:solidFill>
            </a:endParaRPr>
          </a:p>
          <a:p>
            <a:pPr lvl="1"/>
            <a:r>
              <a:rPr lang="en-US" altLang="zh-CN" dirty="0" err="1"/>
              <a:t>TortoiseGit</a:t>
            </a:r>
            <a:r>
              <a:rPr lang="zh-CN" altLang="en-US" dirty="0"/>
              <a:t>是一个开放的</a:t>
            </a:r>
            <a:r>
              <a:rPr lang="en-US" altLang="zh-CN" dirty="0"/>
              <a:t>,</a:t>
            </a:r>
            <a:r>
              <a:rPr lang="zh-CN" altLang="en-US" dirty="0"/>
              <a:t>为的</a:t>
            </a:r>
            <a:r>
              <a:rPr lang="en-US" altLang="zh-CN" dirty="0" err="1"/>
              <a:t>git</a:t>
            </a:r>
            <a:r>
              <a:rPr lang="zh-CN" altLang="en-US" dirty="0"/>
              <a:t>版本控制系统的源客户端；</a:t>
            </a:r>
            <a:endParaRPr lang="en-US" altLang="zh-CN" dirty="0"/>
          </a:p>
          <a:p>
            <a:pPr lvl="1"/>
            <a:r>
              <a:rPr lang="zh-CN" altLang="en-US" dirty="0"/>
              <a:t>支持</a:t>
            </a:r>
            <a:r>
              <a:rPr lang="en-US" altLang="zh-CN" dirty="0" err="1" smtClean="0"/>
              <a:t>Winxp</a:t>
            </a:r>
            <a:r>
              <a:rPr lang="en-US" altLang="zh-CN" dirty="0" smtClean="0"/>
              <a:t>/vista/win7</a:t>
            </a:r>
          </a:p>
          <a:p>
            <a:r>
              <a:rPr kumimoji="1" lang="en-US" altLang="zh-CN" dirty="0" err="1" smtClean="0">
                <a:solidFill>
                  <a:srgbClr val="FF0000"/>
                </a:solidFill>
              </a:rPr>
              <a:t>SourceTree</a:t>
            </a:r>
            <a:r>
              <a:rPr kumimoji="1" lang="zh-CN" altLang="en-US" dirty="0" smtClean="0"/>
              <a:t>（推荐使用）</a:t>
            </a:r>
            <a:endParaRPr kumimoji="1" lang="en-US" altLang="zh-CN" dirty="0"/>
          </a:p>
          <a:p>
            <a:pPr lvl="1"/>
            <a:r>
              <a:rPr lang="en-US" altLang="zh-CN" dirty="0" err="1"/>
              <a:t>SourceTree</a:t>
            </a:r>
            <a:r>
              <a:rPr lang="en-US" altLang="zh-CN" dirty="0"/>
              <a:t> </a:t>
            </a:r>
            <a:r>
              <a:rPr lang="zh-CN" altLang="en-US" dirty="0"/>
              <a:t>是 </a:t>
            </a:r>
            <a:r>
              <a:rPr lang="en-US" altLang="zh-CN" dirty="0"/>
              <a:t>Windows </a:t>
            </a:r>
            <a:r>
              <a:rPr lang="zh-CN" altLang="en-US" dirty="0"/>
              <a:t>和</a:t>
            </a:r>
            <a:r>
              <a:rPr lang="en-US" altLang="zh-CN" dirty="0"/>
              <a:t>Mac OS X </a:t>
            </a:r>
            <a:r>
              <a:rPr lang="zh-CN" altLang="en-US" dirty="0"/>
              <a:t>下免费的 </a:t>
            </a:r>
            <a:r>
              <a:rPr lang="en-US" altLang="zh-CN" dirty="0" err="1"/>
              <a:t>Git</a:t>
            </a:r>
            <a:r>
              <a:rPr lang="en-US" altLang="zh-CN" dirty="0"/>
              <a:t> </a:t>
            </a:r>
            <a:r>
              <a:rPr lang="zh-CN" altLang="en-US" dirty="0"/>
              <a:t>和 </a:t>
            </a:r>
            <a:r>
              <a:rPr lang="en-US" altLang="zh-CN" dirty="0"/>
              <a:t>Hg </a:t>
            </a:r>
            <a:r>
              <a:rPr lang="zh-CN" altLang="en-US" dirty="0"/>
              <a:t>客户端，同时也是</a:t>
            </a:r>
            <a:r>
              <a:rPr lang="en-US" altLang="zh-CN" dirty="0"/>
              <a:t>Mercurial</a:t>
            </a:r>
            <a:r>
              <a:rPr lang="zh-CN" altLang="en-US" dirty="0"/>
              <a:t>和</a:t>
            </a:r>
            <a:r>
              <a:rPr lang="en-US" altLang="zh-CN" dirty="0"/>
              <a:t>Subversion</a:t>
            </a:r>
            <a:r>
              <a:rPr lang="zh-CN" altLang="en-US" dirty="0"/>
              <a:t>版本控制系统工具。支持创建、克隆、提交、</a:t>
            </a:r>
            <a:r>
              <a:rPr lang="en-US" altLang="zh-CN" dirty="0"/>
              <a:t>push</a:t>
            </a:r>
            <a:r>
              <a:rPr lang="zh-CN" altLang="en-US" dirty="0"/>
              <a:t>、</a:t>
            </a:r>
            <a:r>
              <a:rPr lang="en-US" altLang="zh-CN" dirty="0"/>
              <a:t>pull </a:t>
            </a:r>
            <a:r>
              <a:rPr lang="zh-CN" altLang="en-US" dirty="0"/>
              <a:t>和合并等操作。</a:t>
            </a:r>
            <a:endParaRPr lang="en-US" altLang="zh-CN" dirty="0"/>
          </a:p>
          <a:p>
            <a:pPr lvl="1"/>
            <a:r>
              <a:rPr lang="en-US" altLang="zh-CN" dirty="0" err="1"/>
              <a:t>SourceTree</a:t>
            </a:r>
            <a:r>
              <a:rPr lang="zh-CN" altLang="en-US" dirty="0"/>
              <a:t>拥有一个精美简洁的界面，大大简化了开发者与代码库之间的</a:t>
            </a:r>
            <a:r>
              <a:rPr lang="en-US" altLang="zh-CN" dirty="0" err="1"/>
              <a:t>Git</a:t>
            </a:r>
            <a:r>
              <a:rPr lang="zh-CN" altLang="en-US" dirty="0"/>
              <a:t>操作方式，这对于那些不熟悉</a:t>
            </a:r>
            <a:r>
              <a:rPr lang="en-US" altLang="zh-CN" dirty="0" err="1"/>
              <a:t>Git</a:t>
            </a:r>
            <a:r>
              <a:rPr lang="zh-CN" altLang="en-US" dirty="0"/>
              <a:t>命令的开发者来说非常实用</a:t>
            </a:r>
            <a:r>
              <a:rPr lang="zh-CN" altLang="en-US" dirty="0" smtClean="0"/>
              <a:t>。</a:t>
            </a:r>
            <a:endParaRPr kumimoji="1" lang="en-US" altLang="zh-CN" dirty="0" smtClean="0"/>
          </a:p>
          <a:p>
            <a:r>
              <a:rPr kumimoji="1" lang="en-US" altLang="zh-CN" dirty="0" smtClean="0">
                <a:solidFill>
                  <a:srgbClr val="FF0000"/>
                </a:solidFill>
              </a:rPr>
              <a:t>Command</a:t>
            </a:r>
            <a:r>
              <a:rPr kumimoji="1" lang="zh-CN" altLang="en-US" dirty="0" smtClean="0">
                <a:solidFill>
                  <a:srgbClr val="FF0000"/>
                </a:solidFill>
              </a:rPr>
              <a:t> </a:t>
            </a:r>
            <a:r>
              <a:rPr kumimoji="1" lang="en-US" altLang="zh-CN" dirty="0" smtClean="0">
                <a:solidFill>
                  <a:srgbClr val="FF0000"/>
                </a:solidFill>
              </a:rPr>
              <a:t>Line</a:t>
            </a:r>
          </a:p>
          <a:p>
            <a:pPr lvl="1"/>
            <a:r>
              <a:rPr kumimoji="1" lang="en-US" altLang="zh-CN" dirty="0" err="1" smtClean="0"/>
              <a:t>git</a:t>
            </a:r>
            <a:r>
              <a:rPr kumimoji="1" lang="en-US" altLang="zh-CN" dirty="0" smtClean="0"/>
              <a:t> </a:t>
            </a:r>
            <a:r>
              <a:rPr kumimoji="1" lang="en-US" altLang="zh-CN" dirty="0"/>
              <a:t>[--version] [--help] [-C &lt;path&gt;] [-c </a:t>
            </a:r>
            <a:r>
              <a:rPr kumimoji="1" lang="en-US" altLang="zh-CN" dirty="0" smtClean="0"/>
              <a:t>name=value]</a:t>
            </a:r>
            <a:r>
              <a:rPr kumimoji="1" lang="zh-CN" altLang="en-US" dirty="0" smtClean="0"/>
              <a:t> </a:t>
            </a:r>
            <a:r>
              <a:rPr kumimoji="1" lang="en-US" altLang="zh-CN" dirty="0" smtClean="0"/>
              <a:t>[--exec-path[=&lt;path&gt;]] [--html-path] [--man-path] [--info-path]</a:t>
            </a:r>
            <a:r>
              <a:rPr kumimoji="1" lang="zh-CN" altLang="en-US" dirty="0" smtClean="0"/>
              <a:t> </a:t>
            </a:r>
            <a:r>
              <a:rPr kumimoji="1" lang="en-US" altLang="zh-CN" dirty="0" smtClean="0"/>
              <a:t>[-</a:t>
            </a:r>
            <a:r>
              <a:rPr kumimoji="1" lang="en-US" altLang="zh-CN" dirty="0"/>
              <a:t>p | --paginate | --no-pager] [--no-replace-objects] [--bare</a:t>
            </a:r>
            <a:r>
              <a:rPr kumimoji="1" lang="en-US" altLang="zh-CN" dirty="0" smtClean="0"/>
              <a:t>]</a:t>
            </a:r>
            <a:r>
              <a:rPr kumimoji="1" lang="zh-CN" altLang="en-US" dirty="0" smtClean="0"/>
              <a:t> </a:t>
            </a:r>
            <a:r>
              <a:rPr kumimoji="1" lang="en-US" altLang="zh-CN" dirty="0" smtClean="0"/>
              <a:t>[--</a:t>
            </a:r>
            <a:r>
              <a:rPr kumimoji="1" lang="en-US" altLang="zh-CN" dirty="0" err="1"/>
              <a:t>git-dir</a:t>
            </a:r>
            <a:r>
              <a:rPr kumimoji="1" lang="en-US" altLang="zh-CN" dirty="0"/>
              <a:t>=&lt;path&gt;] [--work-tree=&lt;path&gt;] [--namespace=&lt;name</a:t>
            </a:r>
            <a:r>
              <a:rPr kumimoji="1" lang="en-US" altLang="zh-CN" dirty="0" smtClean="0"/>
              <a:t>&gt;]</a:t>
            </a:r>
            <a:r>
              <a:rPr kumimoji="1" lang="zh-CN" altLang="en-US" dirty="0" smtClean="0"/>
              <a:t> </a:t>
            </a:r>
            <a:r>
              <a:rPr kumimoji="1" lang="en-US" altLang="zh-CN" dirty="0" smtClean="0"/>
              <a:t>&lt;</a:t>
            </a:r>
            <a:r>
              <a:rPr kumimoji="1" lang="en-US" altLang="zh-CN" dirty="0"/>
              <a:t>command&gt; [&lt;</a:t>
            </a:r>
            <a:r>
              <a:rPr kumimoji="1" lang="en-US" altLang="zh-CN" dirty="0" err="1"/>
              <a:t>args</a:t>
            </a:r>
            <a:r>
              <a:rPr kumimoji="1" lang="en-US" altLang="zh-CN" dirty="0"/>
              <a:t>&gt;]</a:t>
            </a:r>
            <a:endParaRPr kumimoji="1" lang="en-US" altLang="zh-CN" dirty="0" smtClean="0"/>
          </a:p>
        </p:txBody>
      </p:sp>
    </p:spTree>
    <p:extLst>
      <p:ext uri="{BB962C8B-B14F-4D97-AF65-F5344CB8AC3E}">
        <p14:creationId xmlns:p14="http://schemas.microsoft.com/office/powerpoint/2010/main" val="104406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TortoiseGit</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2654300" y="1346200"/>
            <a:ext cx="6883399" cy="5397742"/>
          </a:xfrm>
          <a:prstGeom prst="rect">
            <a:avLst/>
          </a:prstGeom>
        </p:spPr>
      </p:pic>
    </p:spTree>
    <p:extLst>
      <p:ext uri="{BB962C8B-B14F-4D97-AF65-F5344CB8AC3E}">
        <p14:creationId xmlns:p14="http://schemas.microsoft.com/office/powerpoint/2010/main" val="1768056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SourceTree</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838200" y="1320800"/>
            <a:ext cx="10515600" cy="5422900"/>
          </a:xfrm>
          <a:prstGeom prst="rect">
            <a:avLst/>
          </a:prstGeom>
        </p:spPr>
      </p:pic>
    </p:spTree>
    <p:extLst>
      <p:ext uri="{BB962C8B-B14F-4D97-AF65-F5344CB8AC3E}">
        <p14:creationId xmlns:p14="http://schemas.microsoft.com/office/powerpoint/2010/main" val="139930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Command Line</a:t>
            </a:r>
          </a:p>
        </p:txBody>
      </p:sp>
      <p:pic>
        <p:nvPicPr>
          <p:cNvPr id="4" name="内容占位符 3"/>
          <p:cNvPicPr>
            <a:picLocks noGrp="1" noChangeAspect="1"/>
          </p:cNvPicPr>
          <p:nvPr>
            <p:ph idx="1"/>
          </p:nvPr>
        </p:nvPicPr>
        <p:blipFill>
          <a:blip r:embed="rId2"/>
          <a:stretch>
            <a:fillRect/>
          </a:stretch>
        </p:blipFill>
        <p:spPr>
          <a:xfrm>
            <a:off x="1737464" y="1346200"/>
            <a:ext cx="8717072" cy="5315944"/>
          </a:xfrm>
          <a:prstGeom prst="rect">
            <a:avLst/>
          </a:prstGeom>
        </p:spPr>
      </p:pic>
    </p:spTree>
    <p:extLst>
      <p:ext uri="{BB962C8B-B14F-4D97-AF65-F5344CB8AC3E}">
        <p14:creationId xmlns:p14="http://schemas.microsoft.com/office/powerpoint/2010/main" val="60380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Linux</a:t>
            </a:r>
            <a:r>
              <a:rPr kumimoji="1" lang="zh-CN" altLang="en-US" dirty="0" smtClean="0"/>
              <a:t>服务器上安装使用</a:t>
            </a:r>
            <a:r>
              <a:rPr kumimoji="1" lang="en-US" altLang="zh-CN" dirty="0" err="1"/>
              <a:t>Git</a:t>
            </a:r>
            <a:r>
              <a:rPr kumimoji="1" lang="zh-CN" altLang="en-US" dirty="0" smtClean="0"/>
              <a:t>教程</a:t>
            </a:r>
            <a:endParaRPr kumimoji="1" lang="zh-CN" altLang="en-US" dirty="0"/>
          </a:p>
        </p:txBody>
      </p:sp>
      <p:sp>
        <p:nvSpPr>
          <p:cNvPr id="3" name="内容占位符 2"/>
          <p:cNvSpPr>
            <a:spLocks noGrp="1"/>
          </p:cNvSpPr>
          <p:nvPr>
            <p:ph idx="1"/>
          </p:nvPr>
        </p:nvSpPr>
        <p:spPr/>
        <p:txBody>
          <a:bodyPr>
            <a:normAutofit fontScale="70000" lnSpcReduction="20000"/>
          </a:bodyPr>
          <a:lstStyle/>
          <a:p>
            <a:r>
              <a:rPr lang="en-US" altLang="zh-CN" b="1" dirty="0" err="1"/>
              <a:t>Git</a:t>
            </a:r>
            <a:r>
              <a:rPr lang="zh-CN" altLang="en-US" b="1" dirty="0"/>
              <a:t>使用教程图文</a:t>
            </a:r>
            <a:r>
              <a:rPr lang="zh-CN" altLang="en-US" b="1" dirty="0" smtClean="0"/>
              <a:t>详解</a:t>
            </a:r>
            <a:endParaRPr lang="en-US" altLang="zh-CN" b="1" dirty="0" smtClean="0"/>
          </a:p>
          <a:p>
            <a:pPr lvl="1"/>
            <a:r>
              <a:rPr kumimoji="1" lang="en-US" altLang="zh-CN" dirty="0" smtClean="0">
                <a:hlinkClick r:id="rId2"/>
              </a:rPr>
              <a:t>http</a:t>
            </a:r>
            <a:r>
              <a:rPr kumimoji="1" lang="en-US" altLang="zh-CN" dirty="0">
                <a:hlinkClick r:id="rId2"/>
              </a:rPr>
              <a:t>://</a:t>
            </a:r>
            <a:r>
              <a:rPr kumimoji="1" lang="en-US" altLang="zh-CN" dirty="0" smtClean="0">
                <a:hlinkClick r:id="rId2"/>
              </a:rPr>
              <a:t>www.linuxidc.com/Linux/2015-02/114051.htm</a:t>
            </a:r>
            <a:endParaRPr kumimoji="1" lang="en-US" altLang="zh-CN" dirty="0" smtClean="0"/>
          </a:p>
          <a:p>
            <a:r>
              <a:rPr lang="zh-CN" altLang="en-US" b="1" dirty="0" smtClean="0"/>
              <a:t>其他参考</a:t>
            </a:r>
            <a:r>
              <a:rPr lang="zh-CN" altLang="en-US" b="1" dirty="0"/>
              <a:t>资料</a:t>
            </a:r>
          </a:p>
          <a:p>
            <a:pPr lvl="1"/>
            <a:r>
              <a:rPr lang="en-US" altLang="zh-CN" dirty="0"/>
              <a:t>1.</a:t>
            </a:r>
            <a:r>
              <a:rPr lang="zh-CN" altLang="en-US" u="sng" dirty="0">
                <a:hlinkClick r:id="rId3"/>
              </a:rPr>
              <a:t>廖雪峰老师的</a:t>
            </a:r>
            <a:r>
              <a:rPr lang="en-US" altLang="zh-CN" u="sng" dirty="0">
                <a:hlinkClick r:id="rId3"/>
              </a:rPr>
              <a:t>Git</a:t>
            </a:r>
            <a:r>
              <a:rPr lang="zh-CN" altLang="en-US" u="sng" dirty="0" smtClean="0">
                <a:hlinkClick r:id="rId3"/>
              </a:rPr>
              <a:t>教程</a:t>
            </a:r>
            <a:r>
              <a:rPr lang="en-US" altLang="zh-CN" u="sng" dirty="0">
                <a:hlinkClick r:id="rId3"/>
              </a:rPr>
              <a:t>(http://www.liaoxuefeng.com/wiki/0013739516305929606dd18361248578c67b8067c8c017b000)</a:t>
            </a:r>
            <a:endParaRPr lang="zh-CN" altLang="en-US" u="sng" dirty="0">
              <a:hlinkClick r:id="rId3"/>
            </a:endParaRPr>
          </a:p>
          <a:p>
            <a:pPr lvl="1"/>
            <a:r>
              <a:rPr lang="en-US" altLang="zh-CN" dirty="0"/>
              <a:t>2.Git</a:t>
            </a:r>
            <a:r>
              <a:rPr lang="zh-CN" altLang="en-US" dirty="0"/>
              <a:t>使用简易教程：</a:t>
            </a:r>
            <a:r>
              <a:rPr lang="en-US" altLang="zh-CN" u="sng" dirty="0">
                <a:hlinkClick r:id="rId4"/>
              </a:rPr>
              <a:t>http://www.bootcss.com/p/git-guide/</a:t>
            </a:r>
          </a:p>
          <a:p>
            <a:pPr lvl="1"/>
            <a:r>
              <a:rPr lang="en-US" altLang="zh-CN" dirty="0"/>
              <a:t>3.Pro </a:t>
            </a:r>
            <a:r>
              <a:rPr lang="en-US" altLang="zh-CN" dirty="0" err="1"/>
              <a:t>Git</a:t>
            </a:r>
            <a:r>
              <a:rPr lang="zh-CN" altLang="en-US" dirty="0"/>
              <a:t>（中文版）：</a:t>
            </a:r>
            <a:r>
              <a:rPr lang="en-US" altLang="zh-CN" u="sng" dirty="0">
                <a:hlinkClick r:id="rId5"/>
              </a:rPr>
              <a:t>http://www.linuxidc.com/Linux/2013-05/85066.htm</a:t>
            </a:r>
          </a:p>
          <a:p>
            <a:r>
              <a:rPr lang="en-US" altLang="zh-CN" b="1" dirty="0" err="1"/>
              <a:t>GitHub</a:t>
            </a:r>
            <a:r>
              <a:rPr lang="en-US" altLang="zh-CN" b="1" dirty="0"/>
              <a:t> </a:t>
            </a:r>
            <a:r>
              <a:rPr lang="zh-CN" altLang="en-US" b="1" dirty="0"/>
              <a:t>教程系列文章</a:t>
            </a:r>
            <a:r>
              <a:rPr lang="zh-CN" altLang="en-US" dirty="0"/>
              <a:t>： </a:t>
            </a:r>
          </a:p>
          <a:p>
            <a:pPr lvl="1"/>
            <a:r>
              <a:rPr lang="en-US" altLang="zh-CN" dirty="0" err="1"/>
              <a:t>GitHub</a:t>
            </a:r>
            <a:r>
              <a:rPr lang="en-US" altLang="zh-CN" dirty="0"/>
              <a:t> </a:t>
            </a:r>
            <a:r>
              <a:rPr lang="zh-CN" altLang="en-US" dirty="0"/>
              <a:t>使用教程图文详解  </a:t>
            </a:r>
            <a:r>
              <a:rPr lang="en-US" altLang="zh-CN" u="sng" dirty="0">
                <a:hlinkClick r:id="rId6"/>
              </a:rPr>
              <a:t>http://www.linuxidc.com/Linux/2014-09/106230.htm </a:t>
            </a:r>
          </a:p>
          <a:p>
            <a:pPr lvl="1"/>
            <a:r>
              <a:rPr lang="en-US" altLang="zh-CN" dirty="0" err="1"/>
              <a:t>Git</a:t>
            </a:r>
            <a:r>
              <a:rPr lang="en-US" altLang="zh-CN" dirty="0"/>
              <a:t> </a:t>
            </a:r>
            <a:r>
              <a:rPr lang="zh-CN" altLang="en-US" dirty="0"/>
              <a:t>标签管理详解 </a:t>
            </a:r>
            <a:r>
              <a:rPr lang="en-US" altLang="zh-CN" u="sng" dirty="0">
                <a:hlinkClick r:id="rId7"/>
              </a:rPr>
              <a:t>http://www.linuxidc.com/Linux/2014-09/106231.htm </a:t>
            </a:r>
          </a:p>
          <a:p>
            <a:pPr lvl="1"/>
            <a:r>
              <a:rPr lang="en-US" altLang="zh-CN" dirty="0" err="1"/>
              <a:t>Git</a:t>
            </a:r>
            <a:r>
              <a:rPr lang="en-US" altLang="zh-CN" dirty="0"/>
              <a:t> </a:t>
            </a:r>
            <a:r>
              <a:rPr lang="zh-CN" altLang="en-US" dirty="0"/>
              <a:t>分支管理详解 </a:t>
            </a:r>
            <a:r>
              <a:rPr lang="en-US" altLang="zh-CN" u="sng" dirty="0">
                <a:hlinkClick r:id="rId8"/>
              </a:rPr>
              <a:t>http://www.linuxidc.com/Linux/2014-09/106232.htm </a:t>
            </a:r>
          </a:p>
          <a:p>
            <a:pPr lvl="1"/>
            <a:r>
              <a:rPr lang="en-US" altLang="zh-CN" dirty="0" err="1"/>
              <a:t>Git</a:t>
            </a:r>
            <a:r>
              <a:rPr lang="en-US" altLang="zh-CN" dirty="0"/>
              <a:t> </a:t>
            </a:r>
            <a:r>
              <a:rPr lang="zh-CN" altLang="en-US" dirty="0"/>
              <a:t>远程仓库详解 </a:t>
            </a:r>
            <a:r>
              <a:rPr lang="en-US" altLang="zh-CN" u="sng" dirty="0">
                <a:hlinkClick r:id="rId9"/>
              </a:rPr>
              <a:t>http://www.linuxidc.com/Linux/2014-09/106233.htm </a:t>
            </a:r>
          </a:p>
          <a:p>
            <a:pPr lvl="1"/>
            <a:r>
              <a:rPr lang="en-US" altLang="zh-CN" dirty="0" err="1"/>
              <a:t>Git</a:t>
            </a:r>
            <a:r>
              <a:rPr lang="en-US" altLang="zh-CN" dirty="0"/>
              <a:t> </a:t>
            </a:r>
            <a:r>
              <a:rPr lang="zh-CN" altLang="en-US" dirty="0"/>
              <a:t>本地仓库（</a:t>
            </a:r>
            <a:r>
              <a:rPr lang="en-US" altLang="zh-CN" dirty="0"/>
              <a:t>Repository</a:t>
            </a:r>
            <a:r>
              <a:rPr lang="zh-CN" altLang="en-US" dirty="0"/>
              <a:t>）详解 </a:t>
            </a:r>
            <a:r>
              <a:rPr lang="en-US" altLang="zh-CN" u="sng" dirty="0">
                <a:hlinkClick r:id="rId10"/>
              </a:rPr>
              <a:t>http://www.linuxidc.com/Linux/2014-09/106234.htm </a:t>
            </a:r>
          </a:p>
          <a:p>
            <a:pPr lvl="1"/>
            <a:r>
              <a:rPr lang="en-US" altLang="zh-CN" dirty="0" err="1"/>
              <a:t>Git</a:t>
            </a:r>
            <a:r>
              <a:rPr lang="en-US" altLang="zh-CN" dirty="0"/>
              <a:t> </a:t>
            </a:r>
            <a:r>
              <a:rPr lang="zh-CN" altLang="en-US" dirty="0"/>
              <a:t>服务器搭建与客户端安装  </a:t>
            </a:r>
            <a:r>
              <a:rPr lang="en-US" altLang="zh-CN" u="sng" dirty="0">
                <a:hlinkClick r:id="rId11"/>
              </a:rPr>
              <a:t>http://www.linuxidc.com/Linux/2014-05/101830.htm </a:t>
            </a:r>
          </a:p>
          <a:p>
            <a:pPr lvl="1"/>
            <a:r>
              <a:rPr lang="en-US" altLang="zh-CN" dirty="0" err="1"/>
              <a:t>Git</a:t>
            </a:r>
            <a:r>
              <a:rPr lang="en-US" altLang="zh-CN" dirty="0"/>
              <a:t> </a:t>
            </a:r>
            <a:r>
              <a:rPr lang="zh-CN" altLang="en-US" dirty="0"/>
              <a:t>概述 </a:t>
            </a:r>
            <a:r>
              <a:rPr lang="en-US" altLang="zh-CN" u="sng" dirty="0">
                <a:hlinkClick r:id="rId12"/>
              </a:rPr>
              <a:t>http://www.linuxidc.com/Linux/2014-05/101829.htm </a:t>
            </a:r>
          </a:p>
          <a:p>
            <a:pPr lvl="1"/>
            <a:r>
              <a:rPr lang="zh-CN" altLang="en-US" b="1" dirty="0"/>
              <a:t>分享实用的</a:t>
            </a:r>
            <a:r>
              <a:rPr lang="en-US" altLang="zh-CN" b="1" dirty="0" err="1"/>
              <a:t>GitHub</a:t>
            </a:r>
            <a:r>
              <a:rPr lang="en-US" altLang="zh-CN" b="1" dirty="0"/>
              <a:t> </a:t>
            </a:r>
            <a:r>
              <a:rPr lang="zh-CN" altLang="en-US" b="1" dirty="0"/>
              <a:t>使用教程</a:t>
            </a:r>
            <a:r>
              <a:rPr lang="en-US" altLang="zh-CN" dirty="0"/>
              <a:t> </a:t>
            </a:r>
            <a:r>
              <a:rPr lang="en-US" altLang="zh-CN" u="sng" dirty="0">
                <a:hlinkClick r:id="rId13"/>
              </a:rPr>
              <a:t>http://www.linuxidc.com/Linux/2014-04/100556.htm </a:t>
            </a:r>
          </a:p>
        </p:txBody>
      </p:sp>
    </p:spTree>
    <p:extLst>
      <p:ext uri="{BB962C8B-B14F-4D97-AF65-F5344CB8AC3E}">
        <p14:creationId xmlns:p14="http://schemas.microsoft.com/office/powerpoint/2010/main" val="6731335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Linux</a:t>
            </a:r>
            <a:r>
              <a:rPr kumimoji="1" lang="zh-CN" altLang="en-US" dirty="0"/>
              <a:t>服务器</a:t>
            </a:r>
            <a:r>
              <a:rPr kumimoji="1" lang="zh-CN" altLang="en-US" dirty="0" smtClean="0"/>
              <a:t>上部署私有的</a:t>
            </a:r>
            <a:r>
              <a:rPr kumimoji="1" lang="en-US" altLang="zh-CN" dirty="0" err="1" smtClean="0"/>
              <a:t>Git</a:t>
            </a:r>
            <a:r>
              <a:rPr kumimoji="1" lang="zh-CN" altLang="en-US" dirty="0" smtClean="0"/>
              <a:t> </a:t>
            </a:r>
            <a:r>
              <a:rPr kumimoji="1" lang="en-US" altLang="zh-CN" dirty="0" smtClean="0"/>
              <a:t>Web</a:t>
            </a:r>
            <a:r>
              <a:rPr kumimoji="1" lang="zh-CN" altLang="en-US" dirty="0" smtClean="0"/>
              <a:t>管理系统</a:t>
            </a:r>
            <a:endParaRPr kumimoji="1" lang="zh-CN" altLang="en-US" dirty="0"/>
          </a:p>
        </p:txBody>
      </p:sp>
      <p:sp>
        <p:nvSpPr>
          <p:cNvPr id="3" name="内容占位符 2"/>
          <p:cNvSpPr>
            <a:spLocks noGrp="1"/>
          </p:cNvSpPr>
          <p:nvPr>
            <p:ph idx="1"/>
          </p:nvPr>
        </p:nvSpPr>
        <p:spPr/>
        <p:txBody>
          <a:bodyPr/>
          <a:lstStyle/>
          <a:p>
            <a:r>
              <a:rPr lang="en-US" altLang="zh-CN" dirty="0" err="1" smtClean="0"/>
              <a:t>GitLab</a:t>
            </a:r>
            <a:endParaRPr lang="en-US" altLang="zh-CN" dirty="0" smtClean="0"/>
          </a:p>
          <a:p>
            <a:pPr lvl="1"/>
            <a:r>
              <a:rPr kumimoji="1" lang="en-US" altLang="zh-CN" dirty="0" err="1"/>
              <a:t>GitLab</a:t>
            </a:r>
            <a:r>
              <a:rPr kumimoji="1" lang="en-US" altLang="zh-CN" dirty="0"/>
              <a:t> </a:t>
            </a:r>
            <a:r>
              <a:rPr kumimoji="1" lang="zh-CN" altLang="en-US" dirty="0"/>
              <a:t>是一个用于仓库管理系统的开源项目。使用</a:t>
            </a:r>
            <a:r>
              <a:rPr kumimoji="1" lang="en-US" altLang="zh-CN" dirty="0" err="1"/>
              <a:t>Git</a:t>
            </a:r>
            <a:r>
              <a:rPr kumimoji="1" lang="zh-CN" altLang="en-US" dirty="0"/>
              <a:t>作为代码管理工具，并在此基础上搭建起来的</a:t>
            </a:r>
            <a:r>
              <a:rPr kumimoji="1" lang="en-US" altLang="zh-CN" dirty="0"/>
              <a:t>web</a:t>
            </a:r>
            <a:r>
              <a:rPr kumimoji="1" lang="zh-CN" altLang="en-US" dirty="0"/>
              <a:t>服务</a:t>
            </a:r>
            <a:r>
              <a:rPr kumimoji="1" lang="zh-CN" altLang="en-US" dirty="0" smtClean="0"/>
              <a:t>。</a:t>
            </a:r>
            <a:endParaRPr kumimoji="1" lang="en-US" altLang="zh-CN" dirty="0" smtClean="0"/>
          </a:p>
          <a:p>
            <a:pPr lvl="1"/>
            <a:r>
              <a:rPr kumimoji="1" lang="en-US" altLang="zh-CN" dirty="0" err="1"/>
              <a:t>GitLab</a:t>
            </a:r>
            <a:r>
              <a:rPr kumimoji="1" lang="zh-CN" altLang="en-US" dirty="0"/>
              <a:t>是利用 </a:t>
            </a:r>
            <a:r>
              <a:rPr kumimoji="1" lang="en-US" altLang="zh-CN" dirty="0"/>
              <a:t>Ruby on Rails </a:t>
            </a:r>
            <a:r>
              <a:rPr kumimoji="1" lang="zh-CN" altLang="en-US" dirty="0"/>
              <a:t>一个开源的版本管理系统，实现一个自托管的</a:t>
            </a:r>
            <a:r>
              <a:rPr kumimoji="1" lang="en-US" altLang="zh-CN" dirty="0" err="1"/>
              <a:t>Git</a:t>
            </a:r>
            <a:r>
              <a:rPr kumimoji="1" lang="zh-CN" altLang="en-US" dirty="0"/>
              <a:t>项目仓库，可通过</a:t>
            </a:r>
            <a:r>
              <a:rPr kumimoji="1" lang="en-US" altLang="zh-CN" dirty="0"/>
              <a:t>Web</a:t>
            </a:r>
            <a:r>
              <a:rPr kumimoji="1" lang="zh-CN" altLang="en-US" dirty="0"/>
              <a:t>界面进行访问公开的或者私人项目。它拥有与</a:t>
            </a:r>
            <a:r>
              <a:rPr kumimoji="1" lang="en-US" altLang="zh-CN" dirty="0" err="1"/>
              <a:t>Github</a:t>
            </a:r>
            <a:r>
              <a:rPr kumimoji="1" lang="zh-CN" altLang="en-US" dirty="0"/>
              <a:t>类似的功能，能够浏览源代码，管理缺陷和注释。可以管理团队对仓库的访问，它非常易于浏览提交过的版本并提供一个文件历史库。团队成员可以利用内置的简单聊天程序</a:t>
            </a:r>
            <a:r>
              <a:rPr kumimoji="1" lang="en-US" altLang="zh-CN" dirty="0"/>
              <a:t>(Wall)</a:t>
            </a:r>
            <a:r>
              <a:rPr kumimoji="1" lang="zh-CN" altLang="en-US" dirty="0"/>
              <a:t>进行交流。它还提供一个代码片段收集功能可以轻松实现代码复用，便于日后有需要的时候进行查找。</a:t>
            </a:r>
            <a:endParaRPr kumimoji="1" lang="en-US" altLang="zh-CN" dirty="0" smtClean="0"/>
          </a:p>
          <a:p>
            <a:pPr lvl="1"/>
            <a:r>
              <a:rPr kumimoji="1" lang="zh-CN" altLang="en-US" dirty="0" smtClean="0"/>
              <a:t>官方网站：</a:t>
            </a:r>
            <a:r>
              <a:rPr kumimoji="1" lang="en-US" altLang="zh-CN" dirty="0" smtClean="0"/>
              <a:t>https</a:t>
            </a:r>
            <a:r>
              <a:rPr kumimoji="1" lang="en-US" altLang="zh-CN" dirty="0"/>
              <a:t>://</a:t>
            </a:r>
            <a:r>
              <a:rPr kumimoji="1" lang="en-US" altLang="zh-CN" dirty="0" err="1" smtClean="0"/>
              <a:t>about.gitlab.com</a:t>
            </a:r>
            <a:endParaRPr kumimoji="1" lang="en-US" altLang="zh-CN" dirty="0"/>
          </a:p>
          <a:p>
            <a:pPr lvl="1"/>
            <a:endParaRPr kumimoji="1" lang="zh-CN" altLang="en-US" dirty="0"/>
          </a:p>
        </p:txBody>
      </p:sp>
    </p:spTree>
    <p:extLst>
      <p:ext uri="{BB962C8B-B14F-4D97-AF65-F5344CB8AC3E}">
        <p14:creationId xmlns:p14="http://schemas.microsoft.com/office/powerpoint/2010/main" val="371707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GitLab</a:t>
            </a:r>
            <a:r>
              <a:rPr kumimoji="1" lang="zh-CN" altLang="en-US" dirty="0" smtClean="0"/>
              <a:t>介绍</a:t>
            </a:r>
            <a:endParaRPr kumimoji="1" lang="zh-CN" altLang="en-US" dirty="0"/>
          </a:p>
        </p:txBody>
      </p:sp>
      <p:sp>
        <p:nvSpPr>
          <p:cNvPr id="3" name="内容占位符 2"/>
          <p:cNvSpPr>
            <a:spLocks noGrp="1"/>
          </p:cNvSpPr>
          <p:nvPr>
            <p:ph idx="1"/>
          </p:nvPr>
        </p:nvSpPr>
        <p:spPr/>
        <p:txBody>
          <a:bodyPr>
            <a:normAutofit fontScale="92500" lnSpcReduction="10000"/>
          </a:bodyPr>
          <a:lstStyle/>
          <a:p>
            <a:r>
              <a:rPr kumimoji="1" lang="zh-CN" altLang="en-US" dirty="0"/>
              <a:t>应用</a:t>
            </a:r>
            <a:r>
              <a:rPr kumimoji="1" lang="zh-CN" altLang="en-US" dirty="0" smtClean="0"/>
              <a:t>特点</a:t>
            </a:r>
            <a:endParaRPr kumimoji="1" lang="en-US" altLang="zh-CN" dirty="0" smtClean="0"/>
          </a:p>
          <a:p>
            <a:pPr lvl="1"/>
            <a:r>
              <a:rPr kumimoji="1" lang="en-US" altLang="zh-CN" dirty="0" smtClean="0"/>
              <a:t>1.</a:t>
            </a:r>
            <a:r>
              <a:rPr kumimoji="1" lang="zh-CN" altLang="en-US" dirty="0" smtClean="0"/>
              <a:t> </a:t>
            </a:r>
            <a:r>
              <a:rPr kumimoji="1" lang="en-US" altLang="zh-CN" dirty="0" smtClean="0"/>
              <a:t>Web</a:t>
            </a:r>
            <a:r>
              <a:rPr kumimoji="1" lang="zh-CN" altLang="en-US" dirty="0"/>
              <a:t>框架使用</a:t>
            </a:r>
            <a:r>
              <a:rPr kumimoji="1" lang="en-US" altLang="zh-CN" dirty="0"/>
              <a:t>Ruby on </a:t>
            </a:r>
            <a:r>
              <a:rPr kumimoji="1" lang="en-US" altLang="zh-CN" dirty="0" smtClean="0"/>
              <a:t>Rails</a:t>
            </a:r>
            <a:r>
              <a:rPr kumimoji="1" lang="zh-CN" altLang="en-US" dirty="0"/>
              <a:t>（ </a:t>
            </a:r>
            <a:r>
              <a:rPr kumimoji="1" lang="en-US" altLang="zh-CN" dirty="0"/>
              <a:t>Ruby on Rails </a:t>
            </a:r>
            <a:r>
              <a:rPr kumimoji="1" lang="zh-CN" altLang="en-US" dirty="0"/>
              <a:t>是一个可以使你开发，部署，维护 </a:t>
            </a:r>
            <a:r>
              <a:rPr kumimoji="1" lang="en-US" altLang="zh-CN" dirty="0"/>
              <a:t>web </a:t>
            </a:r>
            <a:r>
              <a:rPr kumimoji="1" lang="zh-CN" altLang="en-US" dirty="0"/>
              <a:t>应用程序变得简单的</a:t>
            </a:r>
            <a:r>
              <a:rPr kumimoji="1" lang="zh-CN" altLang="en-US" dirty="0" smtClean="0"/>
              <a:t>框架）</a:t>
            </a:r>
            <a:endParaRPr kumimoji="1" lang="zh-CN" altLang="en-US" dirty="0"/>
          </a:p>
          <a:p>
            <a:pPr lvl="1"/>
            <a:r>
              <a:rPr kumimoji="1" lang="en-US" altLang="zh-CN" dirty="0"/>
              <a:t>2. </a:t>
            </a:r>
            <a:r>
              <a:rPr kumimoji="1" lang="zh-CN" altLang="en-US" dirty="0"/>
              <a:t>基于</a:t>
            </a:r>
            <a:r>
              <a:rPr kumimoji="1" lang="en-US" altLang="zh-CN" dirty="0"/>
              <a:t>MIT</a:t>
            </a:r>
            <a:r>
              <a:rPr kumimoji="1" lang="zh-CN" altLang="en-US" dirty="0"/>
              <a:t>代码发布</a:t>
            </a:r>
            <a:r>
              <a:rPr kumimoji="1" lang="zh-CN" altLang="en-US" dirty="0" smtClean="0"/>
              <a:t>协议</a:t>
            </a:r>
            <a:endParaRPr kumimoji="1" lang="zh-CN" altLang="en-US" dirty="0"/>
          </a:p>
          <a:p>
            <a:pPr lvl="1"/>
            <a:r>
              <a:rPr kumimoji="1" lang="en-US" altLang="zh-CN" dirty="0"/>
              <a:t>3. </a:t>
            </a:r>
            <a:r>
              <a:rPr kumimoji="1" lang="zh-CN" altLang="en-US" dirty="0"/>
              <a:t>需要</a:t>
            </a:r>
            <a:r>
              <a:rPr kumimoji="1" lang="en-US" altLang="zh-CN" dirty="0" err="1"/>
              <a:t>gitolite</a:t>
            </a:r>
            <a:r>
              <a:rPr kumimoji="1" lang="zh-CN" altLang="en-US" dirty="0"/>
              <a:t>协同</a:t>
            </a:r>
            <a:r>
              <a:rPr kumimoji="1" lang="zh-CN" altLang="en-US" dirty="0" smtClean="0"/>
              <a:t>工作</a:t>
            </a:r>
            <a:endParaRPr kumimoji="1" lang="en-US" altLang="zh-CN" dirty="0" smtClean="0"/>
          </a:p>
          <a:p>
            <a:r>
              <a:rPr kumimoji="1" lang="zh-CN" altLang="en-US" dirty="0" smtClean="0"/>
              <a:t>安装</a:t>
            </a:r>
            <a:r>
              <a:rPr kumimoji="1" lang="zh-CN" altLang="en-US" dirty="0"/>
              <a:t>要求：</a:t>
            </a:r>
          </a:p>
          <a:p>
            <a:pPr lvl="1"/>
            <a:r>
              <a:rPr kumimoji="1" lang="en-US" altLang="zh-CN" dirty="0" smtClean="0"/>
              <a:t>Ubuntu/</a:t>
            </a:r>
            <a:r>
              <a:rPr kumimoji="1" lang="en-US" altLang="zh-CN" dirty="0" err="1" smtClean="0"/>
              <a:t>Debian</a:t>
            </a:r>
            <a:r>
              <a:rPr kumimoji="1" lang="en-US" altLang="zh-CN" dirty="0" smtClean="0"/>
              <a:t>/</a:t>
            </a:r>
            <a:r>
              <a:rPr kumimoji="1" lang="en-US" altLang="zh-CN" dirty="0" err="1" smtClean="0"/>
              <a:t>CentOS</a:t>
            </a:r>
            <a:r>
              <a:rPr kumimoji="1" lang="zh-CN" altLang="en-US" dirty="0" smtClean="0"/>
              <a:t>（并且</a:t>
            </a:r>
            <a:r>
              <a:rPr kumimoji="1" lang="zh-CN" altLang="en-US" dirty="0"/>
              <a:t>在</a:t>
            </a:r>
            <a:r>
              <a:rPr kumimoji="1" lang="en-US" altLang="zh-CN" dirty="0" err="1"/>
              <a:t>GitHub</a:t>
            </a:r>
            <a:r>
              <a:rPr kumimoji="1" lang="zh-CN" altLang="en-US" dirty="0"/>
              <a:t>上有</a:t>
            </a:r>
            <a:r>
              <a:rPr kumimoji="1" lang="en-US" altLang="zh-CN" dirty="0" err="1"/>
              <a:t>CentOS</a:t>
            </a:r>
            <a:r>
              <a:rPr kumimoji="1" lang="zh-CN" altLang="en-US" dirty="0"/>
              <a:t>的</a:t>
            </a:r>
            <a:r>
              <a:rPr kumimoji="1" lang="en-US" altLang="zh-CN" dirty="0" err="1"/>
              <a:t>GitLab</a:t>
            </a:r>
            <a:r>
              <a:rPr kumimoji="1" lang="zh-CN" altLang="en-US" dirty="0"/>
              <a:t>一键安装脚本</a:t>
            </a:r>
            <a:r>
              <a:rPr kumimoji="1" lang="zh-CN" altLang="en-US" dirty="0" smtClean="0"/>
              <a:t>）</a:t>
            </a:r>
            <a:endParaRPr kumimoji="1" lang="en-US" altLang="zh-CN" dirty="0"/>
          </a:p>
          <a:p>
            <a:pPr lvl="1"/>
            <a:r>
              <a:rPr kumimoji="1" lang="en-US" altLang="zh-CN" dirty="0"/>
              <a:t>ruby 1.9.3+</a:t>
            </a:r>
          </a:p>
          <a:p>
            <a:pPr lvl="1"/>
            <a:r>
              <a:rPr kumimoji="1" lang="en-US" altLang="zh-CN" dirty="0"/>
              <a:t>MySQL</a:t>
            </a:r>
          </a:p>
          <a:p>
            <a:pPr lvl="1"/>
            <a:r>
              <a:rPr kumimoji="1" lang="en-US" altLang="zh-CN" dirty="0" err="1"/>
              <a:t>git</a:t>
            </a:r>
            <a:endParaRPr kumimoji="1" lang="en-US" altLang="zh-CN" dirty="0"/>
          </a:p>
          <a:p>
            <a:pPr lvl="1"/>
            <a:r>
              <a:rPr kumimoji="1" lang="en-US" altLang="zh-CN" dirty="0" err="1"/>
              <a:t>gitolite</a:t>
            </a:r>
            <a:endParaRPr kumimoji="1" lang="en-US" altLang="zh-CN" dirty="0"/>
          </a:p>
          <a:p>
            <a:pPr lvl="1"/>
            <a:r>
              <a:rPr kumimoji="1" lang="en-US" altLang="zh-CN" dirty="0" err="1" smtClean="0"/>
              <a:t>redis</a:t>
            </a:r>
            <a:endParaRPr kumimoji="1" lang="en-US" altLang="zh-CN" dirty="0"/>
          </a:p>
        </p:txBody>
      </p:sp>
    </p:spTree>
    <p:extLst>
      <p:ext uri="{BB962C8B-B14F-4D97-AF65-F5344CB8AC3E}">
        <p14:creationId xmlns:p14="http://schemas.microsoft.com/office/powerpoint/2010/main" val="2767904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GitLab</a:t>
            </a:r>
            <a:r>
              <a:rPr kumimoji="1" lang="zh-CN" altLang="en-US" dirty="0"/>
              <a:t>介绍</a:t>
            </a:r>
          </a:p>
        </p:txBody>
      </p:sp>
      <p:sp>
        <p:nvSpPr>
          <p:cNvPr id="3" name="内容占位符 2"/>
          <p:cNvSpPr>
            <a:spLocks noGrp="1"/>
          </p:cNvSpPr>
          <p:nvPr>
            <p:ph idx="1"/>
          </p:nvPr>
        </p:nvSpPr>
        <p:spPr/>
        <p:txBody>
          <a:bodyPr/>
          <a:lstStyle/>
          <a:p>
            <a:r>
              <a:rPr kumimoji="1" lang="zh-CN" altLang="en-US" dirty="0"/>
              <a:t>安装方法</a:t>
            </a:r>
            <a:endParaRPr kumimoji="1" lang="en-US" altLang="zh-CN" dirty="0"/>
          </a:p>
          <a:p>
            <a:pPr lvl="1"/>
            <a:r>
              <a:rPr kumimoji="1" lang="zh-CN" altLang="en-US" dirty="0"/>
              <a:t>参考</a:t>
            </a:r>
            <a:r>
              <a:rPr kumimoji="1" lang="en-US" altLang="zh-CN" dirty="0" err="1"/>
              <a:t>GitLab</a:t>
            </a:r>
            <a:r>
              <a:rPr kumimoji="1" lang="zh-CN" altLang="en-US" dirty="0"/>
              <a:t>在</a:t>
            </a:r>
            <a:r>
              <a:rPr kumimoji="1" lang="en-US" altLang="zh-CN" dirty="0" err="1"/>
              <a:t>GitHub</a:t>
            </a:r>
            <a:r>
              <a:rPr kumimoji="1" lang="zh-CN" altLang="en-US" dirty="0"/>
              <a:t>上的</a:t>
            </a:r>
            <a:r>
              <a:rPr kumimoji="1" lang="en-US" altLang="zh-CN" dirty="0"/>
              <a:t>Wiki</a:t>
            </a:r>
            <a:r>
              <a:rPr kumimoji="1" lang="zh-CN" altLang="en-US" dirty="0" smtClean="0"/>
              <a:t>页面（</a:t>
            </a:r>
            <a:r>
              <a:rPr kumimoji="1" lang="en-US" altLang="zh-CN" dirty="0"/>
              <a:t> https://</a:t>
            </a:r>
            <a:r>
              <a:rPr kumimoji="1" lang="en-US" altLang="zh-CN" dirty="0" err="1"/>
              <a:t>github.com</a:t>
            </a:r>
            <a:r>
              <a:rPr kumimoji="1" lang="en-US" altLang="zh-CN" dirty="0"/>
              <a:t>/NARKOZ/</a:t>
            </a:r>
            <a:r>
              <a:rPr kumimoji="1" lang="en-US" altLang="zh-CN" dirty="0" err="1"/>
              <a:t>gitlab</a:t>
            </a:r>
            <a:r>
              <a:rPr kumimoji="1" lang="en-US" altLang="zh-CN" dirty="0"/>
              <a:t> </a:t>
            </a:r>
            <a:r>
              <a:rPr kumimoji="1" lang="zh-CN" altLang="en-US" dirty="0" smtClean="0"/>
              <a:t>）。</a:t>
            </a:r>
            <a:endParaRPr kumimoji="1" lang="en-US" altLang="zh-CN" dirty="0"/>
          </a:p>
          <a:p>
            <a:pPr lvl="1"/>
            <a:r>
              <a:rPr lang="zh-CN" altLang="en-US" dirty="0"/>
              <a:t>最低配置</a:t>
            </a:r>
            <a:r>
              <a:rPr lang="en-US" altLang="zh-CN" dirty="0"/>
              <a:t>CPU 1G</a:t>
            </a:r>
            <a:r>
              <a:rPr lang="zh-CN" altLang="en-US" dirty="0"/>
              <a:t>，</a:t>
            </a:r>
            <a:r>
              <a:rPr lang="en-US" altLang="zh-CN" dirty="0"/>
              <a:t>RAM 1G+swap</a:t>
            </a:r>
            <a:r>
              <a:rPr lang="zh-CN" altLang="en-US" dirty="0"/>
              <a:t>可以支持</a:t>
            </a:r>
            <a:r>
              <a:rPr lang="en-US" altLang="zh-CN" dirty="0"/>
              <a:t>100</a:t>
            </a:r>
            <a:r>
              <a:rPr lang="zh-CN" altLang="en-US" dirty="0"/>
              <a:t>用户</a:t>
            </a:r>
            <a:endParaRPr lang="en-US" altLang="zh-CN" dirty="0"/>
          </a:p>
          <a:p>
            <a:pPr lvl="1"/>
            <a:r>
              <a:rPr kumimoji="1" lang="en-US" altLang="zh-CN" dirty="0">
                <a:hlinkClick r:id="rId2"/>
              </a:rPr>
              <a:t>http://www.cnblogs.com/wintersun/p/3930900.html</a:t>
            </a:r>
            <a:endParaRPr kumimoji="1" lang="en-US" altLang="zh-CN" dirty="0"/>
          </a:p>
          <a:p>
            <a:pPr lvl="1"/>
            <a:r>
              <a:rPr kumimoji="1" lang="en-US" altLang="zh-CN" dirty="0"/>
              <a:t>http://</a:t>
            </a:r>
            <a:r>
              <a:rPr kumimoji="1" lang="en-US" altLang="zh-CN" dirty="0" err="1"/>
              <a:t>blog.cnbluebox.com</a:t>
            </a:r>
            <a:r>
              <a:rPr kumimoji="1" lang="en-US" altLang="zh-CN" dirty="0"/>
              <a:t>/blog/2014/04/15/</a:t>
            </a:r>
            <a:r>
              <a:rPr kumimoji="1" lang="en-US" altLang="zh-CN" dirty="0" err="1"/>
              <a:t>gitlabde-shi-yong</a:t>
            </a:r>
            <a:r>
              <a:rPr kumimoji="1" lang="en-US" altLang="zh-CN" dirty="0"/>
              <a:t>/</a:t>
            </a:r>
          </a:p>
          <a:p>
            <a:endParaRPr kumimoji="1" lang="zh-CN" altLang="en-US" dirty="0"/>
          </a:p>
        </p:txBody>
      </p:sp>
    </p:spTree>
    <p:extLst>
      <p:ext uri="{BB962C8B-B14F-4D97-AF65-F5344CB8AC3E}">
        <p14:creationId xmlns:p14="http://schemas.microsoft.com/office/powerpoint/2010/main" val="13806023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190500"/>
            <a:ext cx="11176000" cy="6477000"/>
          </a:xfrm>
          <a:prstGeom prst="rect">
            <a:avLst/>
          </a:prstGeom>
        </p:spPr>
      </p:pic>
    </p:spTree>
    <p:extLst>
      <p:ext uri="{BB962C8B-B14F-4D97-AF65-F5344CB8AC3E}">
        <p14:creationId xmlns:p14="http://schemas.microsoft.com/office/powerpoint/2010/main" val="2975962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90500"/>
            <a:ext cx="11112500" cy="6477000"/>
          </a:xfrm>
          <a:prstGeom prst="rect">
            <a:avLst/>
          </a:prstGeom>
        </p:spPr>
      </p:pic>
    </p:spTree>
    <p:extLst>
      <p:ext uri="{BB962C8B-B14F-4D97-AF65-F5344CB8AC3E}">
        <p14:creationId xmlns:p14="http://schemas.microsoft.com/office/powerpoint/2010/main" val="16488792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SVN</a:t>
            </a:r>
            <a:r>
              <a:rPr kumimoji="1" lang="zh-CN" altLang="en-US" dirty="0" smtClean="0"/>
              <a:t>优点</a:t>
            </a:r>
            <a:endParaRPr kumimoji="1" lang="zh-CN" altLang="en-US" dirty="0"/>
          </a:p>
        </p:txBody>
      </p:sp>
      <p:sp>
        <p:nvSpPr>
          <p:cNvPr id="3" name="内容占位符 2"/>
          <p:cNvSpPr>
            <a:spLocks noGrp="1"/>
          </p:cNvSpPr>
          <p:nvPr>
            <p:ph idx="1"/>
          </p:nvPr>
        </p:nvSpPr>
        <p:spPr/>
        <p:txBody>
          <a:bodyPr/>
          <a:lstStyle/>
          <a:p>
            <a:r>
              <a:rPr lang="zh-CN" altLang="en-US" dirty="0"/>
              <a:t>管理方便，逻辑明确，</a:t>
            </a:r>
            <a:r>
              <a:rPr lang="zh-CN" altLang="en-US" dirty="0" smtClean="0"/>
              <a:t>符合一</a:t>
            </a:r>
            <a:r>
              <a:rPr lang="zh-CN" altLang="en-US" dirty="0"/>
              <a:t>般人思维习惯</a:t>
            </a:r>
            <a:r>
              <a:rPr lang="zh-CN" altLang="en-US" dirty="0" smtClean="0"/>
              <a:t>。</a:t>
            </a:r>
            <a:endParaRPr lang="en-US" altLang="zh-CN" dirty="0" smtClean="0"/>
          </a:p>
          <a:p>
            <a:r>
              <a:rPr lang="zh-CN" altLang="en-US" dirty="0"/>
              <a:t>易于管理，集中式服务器</a:t>
            </a:r>
            <a:r>
              <a:rPr lang="zh-CN" altLang="en-US" dirty="0" smtClean="0"/>
              <a:t>更能</a:t>
            </a:r>
            <a:r>
              <a:rPr lang="zh-CN" altLang="en-US" dirty="0"/>
              <a:t>保证安全性</a:t>
            </a:r>
            <a:r>
              <a:rPr lang="zh-CN" altLang="en-US" dirty="0" smtClean="0"/>
              <a:t>。</a:t>
            </a:r>
            <a:endParaRPr lang="en-US" altLang="zh-CN" dirty="0" smtClean="0"/>
          </a:p>
          <a:p>
            <a:r>
              <a:rPr kumimoji="1" lang="zh-CN" altLang="en-US" dirty="0"/>
              <a:t>代码一致性非常高。</a:t>
            </a:r>
          </a:p>
          <a:p>
            <a:r>
              <a:rPr kumimoji="1" lang="zh-CN" altLang="en-US" dirty="0" smtClean="0"/>
              <a:t>适合</a:t>
            </a:r>
            <a:r>
              <a:rPr kumimoji="1" lang="zh-CN" altLang="en-US" dirty="0"/>
              <a:t>开发人数不多的项目开发。</a:t>
            </a:r>
          </a:p>
          <a:p>
            <a:r>
              <a:rPr kumimoji="1" lang="zh-CN" altLang="en-US" dirty="0" smtClean="0"/>
              <a:t>大部分</a:t>
            </a:r>
            <a:r>
              <a:rPr kumimoji="1" lang="zh-CN" altLang="en-US" dirty="0"/>
              <a:t>软件配置管理的大学教材都是使用</a:t>
            </a:r>
            <a:r>
              <a:rPr kumimoji="1" lang="en-US" altLang="zh-CN" dirty="0" err="1"/>
              <a:t>svn</a:t>
            </a:r>
            <a:r>
              <a:rPr kumimoji="1" lang="zh-CN" altLang="en-US" dirty="0"/>
              <a:t>和</a:t>
            </a:r>
            <a:r>
              <a:rPr kumimoji="1" lang="en-US" altLang="zh-CN" dirty="0" err="1"/>
              <a:t>vss</a:t>
            </a:r>
            <a:r>
              <a:rPr kumimoji="1" lang="zh-CN" altLang="en-US" dirty="0"/>
              <a:t>。</a:t>
            </a:r>
          </a:p>
        </p:txBody>
      </p:sp>
    </p:spTree>
    <p:extLst>
      <p:ext uri="{BB962C8B-B14F-4D97-AF65-F5344CB8AC3E}">
        <p14:creationId xmlns:p14="http://schemas.microsoft.com/office/powerpoint/2010/main" val="17472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SVN</a:t>
            </a:r>
            <a:r>
              <a:rPr kumimoji="1" lang="zh-CN" altLang="en-US" dirty="0" smtClean="0"/>
              <a:t>缺点</a:t>
            </a:r>
            <a:endParaRPr kumimoji="1" lang="zh-CN" altLang="en-US" dirty="0"/>
          </a:p>
        </p:txBody>
      </p:sp>
      <p:sp>
        <p:nvSpPr>
          <p:cNvPr id="3" name="内容占位符 2"/>
          <p:cNvSpPr>
            <a:spLocks noGrp="1"/>
          </p:cNvSpPr>
          <p:nvPr>
            <p:ph idx="1"/>
          </p:nvPr>
        </p:nvSpPr>
        <p:spPr/>
        <p:txBody>
          <a:bodyPr/>
          <a:lstStyle/>
          <a:p>
            <a:r>
              <a:rPr kumimoji="1" lang="zh-CN" altLang="en-US" dirty="0" smtClean="0"/>
              <a:t>服务器</a:t>
            </a:r>
            <a:r>
              <a:rPr kumimoji="1" lang="zh-CN" altLang="en-US" dirty="0"/>
              <a:t>压力太大，数据库容量暴增。</a:t>
            </a:r>
          </a:p>
          <a:p>
            <a:r>
              <a:rPr kumimoji="1" lang="zh-CN" altLang="en-US" dirty="0" smtClean="0"/>
              <a:t>如果</a:t>
            </a:r>
            <a:r>
              <a:rPr kumimoji="1" lang="zh-CN" altLang="en-US" dirty="0"/>
              <a:t>不能连接到服务器上，基本上不可以工作，看上面第二步，如果服务器不能连接上，就不能提交，还原，对比等等。</a:t>
            </a:r>
          </a:p>
          <a:p>
            <a:r>
              <a:rPr kumimoji="1" lang="zh-CN" altLang="en-US" dirty="0" smtClean="0"/>
              <a:t>不</a:t>
            </a:r>
            <a:r>
              <a:rPr kumimoji="1" lang="zh-CN" altLang="en-US" dirty="0"/>
              <a:t>适合开源开发（开发人数非常非常多，但是</a:t>
            </a:r>
            <a:r>
              <a:rPr kumimoji="1" lang="en-US" altLang="zh-CN" dirty="0"/>
              <a:t>Google app engine</a:t>
            </a:r>
            <a:r>
              <a:rPr kumimoji="1" lang="zh-CN" altLang="en-US" dirty="0"/>
              <a:t>就是用</a:t>
            </a:r>
            <a:r>
              <a:rPr kumimoji="1" lang="en-US" altLang="zh-CN" dirty="0" err="1"/>
              <a:t>svn</a:t>
            </a:r>
            <a:r>
              <a:rPr kumimoji="1" lang="zh-CN" altLang="en-US" dirty="0"/>
              <a:t>的）。但是一般集中式管理的有非常明确的权限管理机制（例如分支访问限制），可以实现分层管理，从而很好的解决开发人数众多的问题。</a:t>
            </a:r>
          </a:p>
        </p:txBody>
      </p:sp>
    </p:spTree>
    <p:extLst>
      <p:ext uri="{BB962C8B-B14F-4D97-AF65-F5344CB8AC3E}">
        <p14:creationId xmlns:p14="http://schemas.microsoft.com/office/powerpoint/2010/main" val="47081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SVN</a:t>
            </a:r>
            <a:r>
              <a:rPr kumimoji="1" lang="zh-CN" altLang="en-US" dirty="0" smtClean="0"/>
              <a:t>发展史</a:t>
            </a:r>
            <a:endParaRPr kumimoji="1" lang="zh-CN" altLang="en-US" dirty="0"/>
          </a:p>
        </p:txBody>
      </p:sp>
      <p:sp>
        <p:nvSpPr>
          <p:cNvPr id="3" name="内容占位符 2"/>
          <p:cNvSpPr>
            <a:spLocks noGrp="1"/>
          </p:cNvSpPr>
          <p:nvPr>
            <p:ph idx="1"/>
          </p:nvPr>
        </p:nvSpPr>
        <p:spPr/>
        <p:txBody>
          <a:bodyPr/>
          <a:lstStyle/>
          <a:p>
            <a:r>
              <a:rPr kumimoji="1" lang="zh-CN" altLang="en-US" dirty="0"/>
              <a:t>在</a:t>
            </a:r>
            <a:r>
              <a:rPr kumimoji="1" lang="en-US" altLang="zh-CN" dirty="0"/>
              <a:t>2000</a:t>
            </a:r>
            <a:r>
              <a:rPr kumimoji="1" lang="zh-CN" altLang="en-US" dirty="0"/>
              <a:t>年初，开发人员要写一个</a:t>
            </a:r>
            <a:r>
              <a:rPr kumimoji="1" lang="en-US" altLang="zh-CN" dirty="0"/>
              <a:t>CVS</a:t>
            </a:r>
            <a:r>
              <a:rPr kumimoji="1" lang="zh-CN" altLang="en-US" dirty="0"/>
              <a:t>的自由软件代替品，它保留</a:t>
            </a:r>
            <a:r>
              <a:rPr kumimoji="1" lang="en-US" altLang="zh-CN" dirty="0"/>
              <a:t>CVS</a:t>
            </a:r>
            <a:r>
              <a:rPr kumimoji="1" lang="zh-CN" altLang="en-US" dirty="0"/>
              <a:t>的基本思想，但没有它的错误和局限，保留</a:t>
            </a:r>
            <a:r>
              <a:rPr kumimoji="1" lang="en-US" altLang="zh-CN" dirty="0"/>
              <a:t>CVS</a:t>
            </a:r>
            <a:r>
              <a:rPr kumimoji="1" lang="zh-CN" altLang="en-US" dirty="0"/>
              <a:t>的基本特性但去除</a:t>
            </a:r>
            <a:r>
              <a:rPr kumimoji="1" lang="en-US" altLang="zh-CN" dirty="0"/>
              <a:t>CVS</a:t>
            </a:r>
            <a:r>
              <a:rPr kumimoji="1" lang="zh-CN" altLang="en-US" dirty="0"/>
              <a:t>的</a:t>
            </a:r>
            <a:r>
              <a:rPr kumimoji="1" lang="en-US" altLang="zh-CN" dirty="0"/>
              <a:t>bug</a:t>
            </a:r>
            <a:r>
              <a:rPr kumimoji="1" lang="zh-CN" altLang="en-US" dirty="0"/>
              <a:t>和不好的</a:t>
            </a:r>
            <a:r>
              <a:rPr kumimoji="1" lang="zh-CN" altLang="en-US" dirty="0" smtClean="0"/>
              <a:t>特性。</a:t>
            </a:r>
            <a:endParaRPr lang="it-IT" altLang="zh-CN" dirty="0" smtClean="0"/>
          </a:p>
          <a:p>
            <a:r>
              <a:rPr lang="it-IT" altLang="zh-CN" dirty="0" smtClean="0"/>
              <a:t>2009</a:t>
            </a:r>
            <a:r>
              <a:rPr lang="zh-CN" altLang="it-IT" dirty="0" smtClean="0"/>
              <a:t>年</a:t>
            </a:r>
            <a:r>
              <a:rPr lang="it-IT" altLang="zh-CN" dirty="0" smtClean="0"/>
              <a:t>11</a:t>
            </a:r>
            <a:r>
              <a:rPr lang="zh-CN" altLang="it-IT" dirty="0" smtClean="0"/>
              <a:t>月，</a:t>
            </a:r>
            <a:r>
              <a:rPr lang="it-IT" altLang="zh-CN" dirty="0" err="1" smtClean="0"/>
              <a:t>Subversion</a:t>
            </a:r>
            <a:r>
              <a:rPr lang="zh-CN" altLang="it-IT" dirty="0" smtClean="0"/>
              <a:t>被</a:t>
            </a:r>
            <a:r>
              <a:rPr lang="it-IT" altLang="zh-CN" dirty="0" smtClean="0"/>
              <a:t>Apache Incubator</a:t>
            </a:r>
            <a:r>
              <a:rPr lang="zh-CN" altLang="it-IT" dirty="0" smtClean="0"/>
              <a:t>专案</a:t>
            </a:r>
            <a:r>
              <a:rPr lang="zh-CN" altLang="it-IT" dirty="0"/>
              <a:t>所接收</a:t>
            </a:r>
            <a:r>
              <a:rPr lang="zh-CN" altLang="it-IT" dirty="0" smtClean="0"/>
              <a:t>。</a:t>
            </a:r>
            <a:endParaRPr lang="zh-CN" altLang="it-IT" dirty="0"/>
          </a:p>
          <a:p>
            <a:r>
              <a:rPr lang="en-US" altLang="zh-CN" dirty="0"/>
              <a:t>2010</a:t>
            </a:r>
            <a:r>
              <a:rPr lang="zh-CN" altLang="en-US" dirty="0"/>
              <a:t>年</a:t>
            </a:r>
            <a:r>
              <a:rPr lang="en-US" altLang="zh-CN" dirty="0"/>
              <a:t>1</a:t>
            </a:r>
            <a:r>
              <a:rPr lang="zh-CN" altLang="en-US" dirty="0"/>
              <a:t>月，正式成为</a:t>
            </a:r>
            <a:r>
              <a:rPr lang="en-US" altLang="zh-CN" dirty="0"/>
              <a:t>Apache</a:t>
            </a:r>
            <a:r>
              <a:rPr lang="zh-CN" altLang="en-US" dirty="0"/>
              <a:t>软件基金会的一个顶级专案，所以为</a:t>
            </a:r>
            <a:r>
              <a:rPr lang="en-US" altLang="zh-CN" dirty="0"/>
              <a:t>Apache Subversion.[5] </a:t>
            </a:r>
            <a:r>
              <a:rPr lang="zh-CN" altLang="en-US" dirty="0" smtClean="0"/>
              <a:t>（</a:t>
            </a:r>
            <a:r>
              <a:rPr kumimoji="1" lang="zh-CN" altLang="en-US" dirty="0"/>
              <a:t> </a:t>
            </a:r>
            <a:r>
              <a:rPr kumimoji="1" lang="zh-CN" altLang="en-US" dirty="0" smtClean="0"/>
              <a:t>官网：</a:t>
            </a:r>
            <a:r>
              <a:rPr lang="en-US" altLang="zh-CN" dirty="0"/>
              <a:t>http://</a:t>
            </a:r>
            <a:r>
              <a:rPr lang="en-US" altLang="zh-CN" dirty="0" err="1"/>
              <a:t>subversion.apache.org</a:t>
            </a:r>
            <a:r>
              <a:rPr lang="en-US" altLang="zh-CN" dirty="0"/>
              <a:t> </a:t>
            </a:r>
            <a:r>
              <a:rPr kumimoji="1" lang="zh-CN" altLang="en-US" dirty="0" smtClean="0"/>
              <a:t>，</a:t>
            </a:r>
            <a:r>
              <a:rPr kumimoji="1" lang="en-US" altLang="zh-CN" dirty="0" err="1" smtClean="0"/>
              <a:t>GitHub</a:t>
            </a:r>
            <a:r>
              <a:rPr kumimoji="1" lang="zh-CN" altLang="en-US" dirty="0" smtClean="0"/>
              <a:t>：</a:t>
            </a:r>
            <a:r>
              <a:rPr lang="en-US" altLang="zh-CN" dirty="0" smtClean="0">
                <a:hlinkClick r:id="rId2"/>
              </a:rPr>
              <a:t>https</a:t>
            </a:r>
            <a:r>
              <a:rPr lang="en-US" altLang="zh-CN" dirty="0">
                <a:hlinkClick r:id="rId2"/>
              </a:rPr>
              <a:t>://github.com/apache/subversion</a:t>
            </a:r>
            <a:r>
              <a:rPr lang="zh-CN" altLang="en-US" dirty="0" smtClean="0"/>
              <a:t>）</a:t>
            </a:r>
            <a:endParaRPr lang="en-US" altLang="zh-CN" dirty="0" smtClean="0"/>
          </a:p>
          <a:p>
            <a:r>
              <a:rPr lang="zh-CN" altLang="en-US" dirty="0" smtClean="0"/>
              <a:t>最新版本：</a:t>
            </a:r>
            <a:r>
              <a:rPr lang="en-US" altLang="zh-CN" dirty="0"/>
              <a:t>2015-12-15 — Apache Subversion 1.9.3 Released </a:t>
            </a:r>
          </a:p>
        </p:txBody>
      </p:sp>
    </p:spTree>
    <p:extLst>
      <p:ext uri="{BB962C8B-B14F-4D97-AF65-F5344CB8AC3E}">
        <p14:creationId xmlns:p14="http://schemas.microsoft.com/office/powerpoint/2010/main" val="30871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GIT</a:t>
            </a:r>
            <a:r>
              <a:rPr kumimoji="1" lang="zh-CN" altLang="en-US" dirty="0" smtClean="0"/>
              <a:t>（</a:t>
            </a:r>
            <a:r>
              <a:rPr kumimoji="1" lang="zh-CN" altLang="en-US" dirty="0"/>
              <a:t>分布式版本控制系统</a:t>
            </a:r>
            <a:r>
              <a:rPr kumimoji="1" lang="zh-CN" altLang="en-US" dirty="0" smtClean="0"/>
              <a:t>）介绍</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dirty="0" err="1"/>
              <a:t>Git</a:t>
            </a:r>
            <a:r>
              <a:rPr kumimoji="1" lang="zh-CN" altLang="en-US" dirty="0"/>
              <a:t>是一款免费、开源的分布式版本控制系统，用于敏捷高效地处理任何或小或大的项目</a:t>
            </a:r>
            <a:r>
              <a:rPr kumimoji="1" lang="zh-CN" altLang="en-US" dirty="0" smtClean="0"/>
              <a:t>。</a:t>
            </a:r>
            <a:endParaRPr kumimoji="1" lang="zh-CN" altLang="en-US" dirty="0"/>
          </a:p>
          <a:p>
            <a:r>
              <a:rPr kumimoji="1" lang="en-US" altLang="zh-CN" dirty="0" err="1"/>
              <a:t>Git</a:t>
            </a:r>
            <a:r>
              <a:rPr kumimoji="1" lang="zh-CN" altLang="en-US" dirty="0"/>
              <a:t>是一个开源的分布式版本控制系统，用以有效、高速的处理从很小到非常大的项目版本管理</a:t>
            </a:r>
            <a:r>
              <a:rPr kumimoji="1" lang="zh-CN" altLang="en-US" dirty="0" smtClean="0"/>
              <a:t>。</a:t>
            </a:r>
            <a:endParaRPr kumimoji="1" lang="en-US" altLang="zh-CN" dirty="0"/>
          </a:p>
          <a:p>
            <a:r>
              <a:rPr kumimoji="1" lang="en-US" altLang="zh-CN" dirty="0" err="1" smtClean="0"/>
              <a:t>Git</a:t>
            </a:r>
            <a:r>
              <a:rPr kumimoji="1" lang="en-US" altLang="zh-CN" dirty="0" smtClean="0"/>
              <a:t> </a:t>
            </a:r>
            <a:r>
              <a:rPr kumimoji="1" lang="zh-CN" altLang="en-US" dirty="0"/>
              <a:t>是 </a:t>
            </a:r>
            <a:r>
              <a:rPr kumimoji="1" lang="en-US" altLang="zh-CN" dirty="0"/>
              <a:t>Linus Torvalds </a:t>
            </a:r>
            <a:r>
              <a:rPr kumimoji="1" lang="zh-CN" altLang="en-US" dirty="0"/>
              <a:t>为了帮助管理 </a:t>
            </a:r>
            <a:r>
              <a:rPr kumimoji="1" lang="en-US" altLang="zh-CN" dirty="0"/>
              <a:t>Linux </a:t>
            </a:r>
            <a:r>
              <a:rPr kumimoji="1" lang="zh-CN" altLang="en-US" dirty="0"/>
              <a:t>内核开发而开发的一个开放源码的版本控制软件</a:t>
            </a:r>
            <a:r>
              <a:rPr kumimoji="1" lang="zh-CN" altLang="en-US" dirty="0" smtClean="0"/>
              <a:t>。</a:t>
            </a:r>
            <a:endParaRPr kumimoji="1" lang="en-US" altLang="zh-CN" dirty="0" smtClean="0"/>
          </a:p>
          <a:p>
            <a:r>
              <a:rPr kumimoji="1" lang="en-US" altLang="zh-CN" dirty="0" err="1"/>
              <a:t>Git</a:t>
            </a:r>
            <a:r>
              <a:rPr kumimoji="1" lang="en-US" altLang="zh-CN" dirty="0"/>
              <a:t> </a:t>
            </a:r>
            <a:r>
              <a:rPr kumimoji="1" lang="zh-CN" altLang="en-US" dirty="0" smtClean="0"/>
              <a:t>与</a:t>
            </a:r>
            <a:r>
              <a:rPr kumimoji="1" lang="zh-CN" altLang="en-US" dirty="0"/>
              <a:t>常用的版本控制工具 </a:t>
            </a:r>
            <a:r>
              <a:rPr kumimoji="1" lang="en-US" altLang="zh-CN" dirty="0"/>
              <a:t>CVS, Subversion </a:t>
            </a:r>
            <a:r>
              <a:rPr kumimoji="1" lang="zh-CN" altLang="en-US" dirty="0"/>
              <a:t>等不同，它采用了分布式版本库的</a:t>
            </a:r>
            <a:r>
              <a:rPr kumimoji="1" lang="zh-CN" altLang="en-US" dirty="0" smtClean="0"/>
              <a:t>方式，</a:t>
            </a:r>
            <a:r>
              <a:rPr kumimoji="1" lang="zh-CN" altLang="en-US" dirty="0"/>
              <a:t>使源代码的发布和交流极其方便。 </a:t>
            </a:r>
            <a:r>
              <a:rPr kumimoji="1" lang="en-US" altLang="zh-CN" dirty="0" err="1"/>
              <a:t>Git</a:t>
            </a:r>
            <a:r>
              <a:rPr kumimoji="1" lang="en-US" altLang="zh-CN" dirty="0"/>
              <a:t> </a:t>
            </a:r>
            <a:r>
              <a:rPr kumimoji="1" lang="zh-CN" altLang="en-US" dirty="0"/>
              <a:t>的速度很快，这对于诸如 </a:t>
            </a:r>
            <a:r>
              <a:rPr kumimoji="1" lang="en-US" altLang="zh-CN" dirty="0"/>
              <a:t>Linux kernel </a:t>
            </a:r>
            <a:r>
              <a:rPr kumimoji="1" lang="zh-CN" altLang="en-US" dirty="0"/>
              <a:t>这样的大项目来说自然很</a:t>
            </a:r>
            <a:r>
              <a:rPr kumimoji="1" lang="zh-CN" altLang="en-US" dirty="0" smtClean="0"/>
              <a:t>重要。</a:t>
            </a:r>
            <a:endParaRPr kumimoji="1" lang="en-US" altLang="zh-CN" dirty="0" smtClean="0"/>
          </a:p>
          <a:p>
            <a:r>
              <a:rPr kumimoji="1" lang="en-US" altLang="zh-CN" dirty="0" err="1" smtClean="0"/>
              <a:t>Git</a:t>
            </a:r>
            <a:r>
              <a:rPr kumimoji="1" lang="en-US" altLang="zh-CN" dirty="0" smtClean="0"/>
              <a:t> </a:t>
            </a:r>
            <a:r>
              <a:rPr kumimoji="1" lang="zh-CN" altLang="en-US" dirty="0"/>
              <a:t>最为出色的是它的合并跟踪（</a:t>
            </a:r>
            <a:r>
              <a:rPr kumimoji="1" lang="en-US" altLang="zh-CN" dirty="0"/>
              <a:t>merge tracing</a:t>
            </a:r>
            <a:r>
              <a:rPr kumimoji="1" lang="zh-CN" altLang="en-US" dirty="0"/>
              <a:t>）能力。</a:t>
            </a:r>
            <a:endParaRPr kumimoji="1" lang="zh-CN" altLang="en-US" dirty="0" smtClean="0"/>
          </a:p>
        </p:txBody>
      </p:sp>
    </p:spTree>
    <p:extLst>
      <p:ext uri="{BB962C8B-B14F-4D97-AF65-F5344CB8AC3E}">
        <p14:creationId xmlns:p14="http://schemas.microsoft.com/office/powerpoint/2010/main" val="143022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GIT</a:t>
            </a:r>
            <a:r>
              <a:rPr kumimoji="1" lang="zh-CN" altLang="en-US" dirty="0"/>
              <a:t>（分布式版本控制系统</a:t>
            </a:r>
            <a:r>
              <a:rPr kumimoji="1" lang="zh-CN" altLang="en-US" dirty="0" smtClean="0"/>
              <a:t>）被开发的目标</a:t>
            </a:r>
            <a:endParaRPr kumimoji="1" lang="zh-CN" altLang="en-US" dirty="0"/>
          </a:p>
        </p:txBody>
      </p:sp>
      <p:sp>
        <p:nvSpPr>
          <p:cNvPr id="3" name="内容占位符 2"/>
          <p:cNvSpPr>
            <a:spLocks noGrp="1"/>
          </p:cNvSpPr>
          <p:nvPr>
            <p:ph idx="1"/>
          </p:nvPr>
        </p:nvSpPr>
        <p:spPr/>
        <p:txBody>
          <a:bodyPr/>
          <a:lstStyle/>
          <a:p>
            <a:r>
              <a:rPr lang="zh-CN" altLang="en-US" dirty="0"/>
              <a:t>速度</a:t>
            </a:r>
          </a:p>
          <a:p>
            <a:r>
              <a:rPr lang="zh-CN" altLang="en-US" dirty="0"/>
              <a:t>简单的设计</a:t>
            </a:r>
          </a:p>
          <a:p>
            <a:r>
              <a:rPr lang="zh-CN" altLang="en-US" dirty="0"/>
              <a:t>对非线性开发模式的强力支持（允许成千上万个并行开发的分支）</a:t>
            </a:r>
          </a:p>
          <a:p>
            <a:r>
              <a:rPr lang="zh-CN" altLang="en-US" dirty="0"/>
              <a:t>完全分布式</a:t>
            </a:r>
          </a:p>
          <a:p>
            <a:r>
              <a:rPr lang="zh-CN" altLang="en-US" dirty="0"/>
              <a:t>有能力高效管理类似 </a:t>
            </a:r>
            <a:r>
              <a:rPr lang="en-US" altLang="zh-CN" dirty="0"/>
              <a:t>Linux </a:t>
            </a:r>
            <a:r>
              <a:rPr lang="zh-CN" altLang="en-US" dirty="0"/>
              <a:t>内核一样的超大规模项目（速度和数据量</a:t>
            </a:r>
            <a:r>
              <a:rPr lang="zh-CN" altLang="en-US" dirty="0" smtClean="0"/>
              <a:t>）</a:t>
            </a:r>
            <a:endParaRPr lang="en-US" altLang="zh-CN" dirty="0" smtClean="0"/>
          </a:p>
        </p:txBody>
      </p:sp>
    </p:spTree>
    <p:extLst>
      <p:ext uri="{BB962C8B-B14F-4D97-AF65-F5344CB8AC3E}">
        <p14:creationId xmlns:p14="http://schemas.microsoft.com/office/powerpoint/2010/main" val="182307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GIT</a:t>
            </a:r>
            <a:r>
              <a:rPr kumimoji="1" lang="zh-CN" altLang="en-US" dirty="0" smtClean="0"/>
              <a:t>的特点</a:t>
            </a:r>
            <a:endParaRPr kumimoji="1" lang="zh-CN" altLang="en-US" dirty="0"/>
          </a:p>
        </p:txBody>
      </p:sp>
      <p:sp>
        <p:nvSpPr>
          <p:cNvPr id="3" name="内容占位符 2"/>
          <p:cNvSpPr>
            <a:spLocks noGrp="1"/>
          </p:cNvSpPr>
          <p:nvPr>
            <p:ph idx="1"/>
          </p:nvPr>
        </p:nvSpPr>
        <p:spPr/>
        <p:txBody>
          <a:bodyPr/>
          <a:lstStyle/>
          <a:p>
            <a:r>
              <a:rPr kumimoji="1" lang="zh-CN" altLang="en-US" dirty="0"/>
              <a:t>直接记录快照，而非差异</a:t>
            </a:r>
            <a:r>
              <a:rPr kumimoji="1" lang="zh-CN" altLang="en-US" dirty="0" smtClean="0"/>
              <a:t>比较</a:t>
            </a:r>
            <a:endParaRPr kumimoji="1" lang="en-US" altLang="zh-CN" dirty="0" smtClean="0"/>
          </a:p>
          <a:p>
            <a:pPr lvl="2"/>
            <a:r>
              <a:rPr kumimoji="1" lang="zh-CN" altLang="en-US" dirty="0">
                <a:solidFill>
                  <a:srgbClr val="C00000"/>
                </a:solidFill>
              </a:rPr>
              <a:t>这个是</a:t>
            </a:r>
            <a:r>
              <a:rPr kumimoji="1" lang="en-US" altLang="zh-CN" dirty="0">
                <a:solidFill>
                  <a:srgbClr val="C00000"/>
                </a:solidFill>
              </a:rPr>
              <a:t>GIT</a:t>
            </a:r>
            <a:r>
              <a:rPr kumimoji="1" lang="zh-CN" altLang="en-US" dirty="0">
                <a:solidFill>
                  <a:srgbClr val="C00000"/>
                </a:solidFill>
              </a:rPr>
              <a:t>和其他版本管理工具的重要区别</a:t>
            </a:r>
          </a:p>
          <a:p>
            <a:r>
              <a:rPr kumimoji="1" lang="zh-CN" altLang="en-US" dirty="0"/>
              <a:t>近乎所有操作都是本地</a:t>
            </a:r>
            <a:r>
              <a:rPr kumimoji="1" lang="zh-CN" altLang="en-US" dirty="0" smtClean="0"/>
              <a:t>执行</a:t>
            </a:r>
            <a:endParaRPr kumimoji="1" lang="en-US" altLang="zh-CN" dirty="0" smtClean="0"/>
          </a:p>
          <a:p>
            <a:pPr lvl="2"/>
            <a:r>
              <a:rPr kumimoji="1" lang="zh-CN" altLang="en-US" dirty="0">
                <a:solidFill>
                  <a:srgbClr val="C00000"/>
                </a:solidFill>
              </a:rPr>
              <a:t>因为你在本地磁盘上就有项目的完整历史，所以大部分操作看起来瞬间完成</a:t>
            </a:r>
          </a:p>
          <a:p>
            <a:r>
              <a:rPr kumimoji="1" lang="en-US" altLang="zh-CN" dirty="0" err="1"/>
              <a:t>Git</a:t>
            </a:r>
            <a:r>
              <a:rPr kumimoji="1" lang="en-US" altLang="zh-CN" dirty="0"/>
              <a:t> </a:t>
            </a:r>
            <a:r>
              <a:rPr kumimoji="1" lang="zh-CN" altLang="en-US" dirty="0"/>
              <a:t>保证</a:t>
            </a:r>
            <a:r>
              <a:rPr kumimoji="1" lang="zh-CN" altLang="en-US" dirty="0" smtClean="0"/>
              <a:t>完整性</a:t>
            </a:r>
            <a:endParaRPr kumimoji="1" lang="en-US" altLang="zh-CN" dirty="0" smtClean="0"/>
          </a:p>
          <a:p>
            <a:pPr lvl="2"/>
            <a:r>
              <a:rPr lang="en-US" altLang="zh-CN" dirty="0" err="1">
                <a:solidFill>
                  <a:srgbClr val="C00000"/>
                </a:solidFill>
              </a:rPr>
              <a:t>Git</a:t>
            </a:r>
            <a:r>
              <a:rPr lang="en-US" altLang="zh-CN" dirty="0">
                <a:solidFill>
                  <a:srgbClr val="C00000"/>
                </a:solidFill>
              </a:rPr>
              <a:t> </a:t>
            </a:r>
            <a:r>
              <a:rPr lang="zh-CN" altLang="en-US" dirty="0">
                <a:solidFill>
                  <a:srgbClr val="C00000"/>
                </a:solidFill>
              </a:rPr>
              <a:t>数据库中保存的信息都是以文件内容的哈希值来索引，而不是文件名</a:t>
            </a:r>
            <a:endParaRPr kumimoji="1" lang="en-US" altLang="zh-CN" dirty="0" smtClean="0">
              <a:solidFill>
                <a:srgbClr val="C00000"/>
              </a:solidFill>
            </a:endParaRPr>
          </a:p>
          <a:p>
            <a:r>
              <a:rPr kumimoji="1" lang="en-US" altLang="zh-CN" dirty="0" err="1"/>
              <a:t>Git</a:t>
            </a:r>
            <a:r>
              <a:rPr kumimoji="1" lang="en-US" altLang="zh-CN" dirty="0"/>
              <a:t> </a:t>
            </a:r>
            <a:r>
              <a:rPr kumimoji="1" lang="zh-CN" altLang="en-US" dirty="0"/>
              <a:t>一般只添加</a:t>
            </a:r>
            <a:r>
              <a:rPr kumimoji="1" lang="zh-CN" altLang="en-US" dirty="0" smtClean="0"/>
              <a:t>数据</a:t>
            </a:r>
            <a:endParaRPr kumimoji="1" lang="en-US" altLang="zh-CN" dirty="0" smtClean="0"/>
          </a:p>
          <a:p>
            <a:pPr lvl="2"/>
            <a:r>
              <a:rPr lang="zh-CN" altLang="en-US" dirty="0">
                <a:solidFill>
                  <a:srgbClr val="C00000"/>
                </a:solidFill>
              </a:rPr>
              <a:t>你执行的 </a:t>
            </a:r>
            <a:r>
              <a:rPr lang="en-US" altLang="zh-CN" dirty="0" err="1">
                <a:solidFill>
                  <a:srgbClr val="C00000"/>
                </a:solidFill>
              </a:rPr>
              <a:t>Git</a:t>
            </a:r>
            <a:r>
              <a:rPr lang="en-US" altLang="zh-CN" dirty="0">
                <a:solidFill>
                  <a:srgbClr val="C00000"/>
                </a:solidFill>
              </a:rPr>
              <a:t> </a:t>
            </a:r>
            <a:r>
              <a:rPr lang="zh-CN" altLang="en-US" dirty="0">
                <a:solidFill>
                  <a:srgbClr val="C00000"/>
                </a:solidFill>
              </a:rPr>
              <a:t>操作，几乎只往 </a:t>
            </a:r>
            <a:r>
              <a:rPr lang="en-US" altLang="zh-CN" dirty="0" err="1">
                <a:solidFill>
                  <a:srgbClr val="C00000"/>
                </a:solidFill>
              </a:rPr>
              <a:t>Git</a:t>
            </a:r>
            <a:r>
              <a:rPr lang="en-US" altLang="zh-CN" dirty="0">
                <a:solidFill>
                  <a:srgbClr val="C00000"/>
                </a:solidFill>
              </a:rPr>
              <a:t> </a:t>
            </a:r>
            <a:r>
              <a:rPr lang="zh-CN" altLang="en-US" dirty="0">
                <a:solidFill>
                  <a:srgbClr val="C00000"/>
                </a:solidFill>
              </a:rPr>
              <a:t>数据库中增加数据</a:t>
            </a:r>
            <a:endParaRPr kumimoji="1" lang="en-US" altLang="zh-CN" dirty="0" smtClean="0">
              <a:solidFill>
                <a:srgbClr val="C00000"/>
              </a:solidFill>
            </a:endParaRPr>
          </a:p>
          <a:p>
            <a:r>
              <a:rPr kumimoji="1" lang="zh-CN" altLang="en-US" dirty="0"/>
              <a:t>三种</a:t>
            </a:r>
            <a:r>
              <a:rPr kumimoji="1" lang="zh-CN" altLang="en-US" dirty="0" smtClean="0"/>
              <a:t>状态</a:t>
            </a:r>
            <a:endParaRPr kumimoji="1" lang="en-US" altLang="zh-CN" dirty="0" smtClean="0"/>
          </a:p>
          <a:p>
            <a:pPr lvl="2"/>
            <a:r>
              <a:rPr lang="zh-CN" altLang="en-US" dirty="0">
                <a:solidFill>
                  <a:srgbClr val="C00000"/>
                </a:solidFill>
              </a:rPr>
              <a:t>已提交（</a:t>
            </a:r>
            <a:r>
              <a:rPr lang="en-US" altLang="zh-CN" dirty="0">
                <a:solidFill>
                  <a:srgbClr val="C00000"/>
                </a:solidFill>
              </a:rPr>
              <a:t>committed</a:t>
            </a:r>
            <a:r>
              <a:rPr lang="zh-CN" altLang="en-US" dirty="0">
                <a:solidFill>
                  <a:srgbClr val="C00000"/>
                </a:solidFill>
              </a:rPr>
              <a:t>）、已修改（</a:t>
            </a:r>
            <a:r>
              <a:rPr lang="en-US" altLang="zh-CN" dirty="0">
                <a:solidFill>
                  <a:srgbClr val="C00000"/>
                </a:solidFill>
              </a:rPr>
              <a:t>modified</a:t>
            </a:r>
            <a:r>
              <a:rPr lang="zh-CN" altLang="en-US" dirty="0">
                <a:solidFill>
                  <a:srgbClr val="C00000"/>
                </a:solidFill>
              </a:rPr>
              <a:t>）和已暂存（</a:t>
            </a:r>
            <a:r>
              <a:rPr lang="en-US" altLang="zh-CN" dirty="0">
                <a:solidFill>
                  <a:srgbClr val="C00000"/>
                </a:solidFill>
              </a:rPr>
              <a:t>staged</a:t>
            </a:r>
            <a:r>
              <a:rPr lang="zh-CN" altLang="en-US" dirty="0">
                <a:solidFill>
                  <a:srgbClr val="C00000"/>
                </a:solidFill>
              </a:rPr>
              <a:t>）</a:t>
            </a:r>
            <a:endParaRPr kumimoji="1" lang="zh-CN" altLang="en-US" dirty="0">
              <a:solidFill>
                <a:srgbClr val="C00000"/>
              </a:solidFill>
            </a:endParaRPr>
          </a:p>
        </p:txBody>
      </p:sp>
    </p:spTree>
    <p:extLst>
      <p:ext uri="{BB962C8B-B14F-4D97-AF65-F5344CB8AC3E}">
        <p14:creationId xmlns:p14="http://schemas.microsoft.com/office/powerpoint/2010/main" val="181942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linds(horizontal)">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blinds(horizontal)">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blinds(horizontal)">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blinds(horizontal)">
                                      <p:cBhvr>
                                        <p:cTn id="5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GIT</a:t>
            </a:r>
            <a:r>
              <a:rPr kumimoji="1" lang="zh-CN" altLang="en-US" dirty="0" smtClean="0"/>
              <a:t>的发展</a:t>
            </a:r>
            <a:endParaRPr kumimoji="1" lang="zh-CN" altLang="en-US" dirty="0"/>
          </a:p>
        </p:txBody>
      </p:sp>
      <p:sp>
        <p:nvSpPr>
          <p:cNvPr id="3" name="内容占位符 2"/>
          <p:cNvSpPr>
            <a:spLocks noGrp="1"/>
          </p:cNvSpPr>
          <p:nvPr>
            <p:ph idx="1"/>
          </p:nvPr>
        </p:nvSpPr>
        <p:spPr/>
        <p:txBody>
          <a:bodyPr/>
          <a:lstStyle/>
          <a:p>
            <a:r>
              <a:rPr lang="is-IS" altLang="zh-CN" dirty="0"/>
              <a:t>2005</a:t>
            </a:r>
            <a:r>
              <a:rPr lang="zh-CN" altLang="is-IS" dirty="0" smtClean="0"/>
              <a:t>年</a:t>
            </a:r>
            <a:r>
              <a:rPr lang="en-US" altLang="zh-CN" dirty="0"/>
              <a:t>Linus</a:t>
            </a:r>
            <a:r>
              <a:rPr lang="zh-CN" altLang="en-US" dirty="0"/>
              <a:t>花了两周时间自己用</a:t>
            </a:r>
            <a:r>
              <a:rPr lang="en-US" altLang="zh-CN" dirty="0"/>
              <a:t>C</a:t>
            </a:r>
            <a:r>
              <a:rPr lang="zh-CN" altLang="en-US" dirty="0"/>
              <a:t>写了一个分布式版本控制系统，这就是</a:t>
            </a:r>
            <a:r>
              <a:rPr lang="en-US" altLang="zh-CN" dirty="0" err="1"/>
              <a:t>Git</a:t>
            </a:r>
            <a:r>
              <a:rPr lang="zh-CN" altLang="en-US" dirty="0"/>
              <a:t>！一个月之内，</a:t>
            </a:r>
            <a:r>
              <a:rPr lang="en-US" altLang="zh-CN" dirty="0"/>
              <a:t>Linux</a:t>
            </a:r>
            <a:r>
              <a:rPr lang="zh-CN" altLang="en-US" dirty="0"/>
              <a:t>系统的源码已经由</a:t>
            </a:r>
            <a:r>
              <a:rPr lang="en-US" altLang="zh-CN" dirty="0" err="1"/>
              <a:t>Git</a:t>
            </a:r>
            <a:r>
              <a:rPr lang="zh-CN" altLang="en-US" dirty="0"/>
              <a:t>管理了</a:t>
            </a:r>
            <a:r>
              <a:rPr lang="zh-CN" altLang="en-US" dirty="0" smtClean="0"/>
              <a:t>！</a:t>
            </a:r>
            <a:endParaRPr lang="en-US" altLang="zh-CN" dirty="0" smtClean="0"/>
          </a:p>
          <a:p>
            <a:r>
              <a:rPr lang="en-US" altLang="zh-CN" dirty="0"/>
              <a:t>2008</a:t>
            </a:r>
            <a:r>
              <a:rPr lang="zh-CN" altLang="en-US" dirty="0"/>
              <a:t>年，</a:t>
            </a:r>
            <a:r>
              <a:rPr lang="en-US" altLang="zh-CN" dirty="0" err="1"/>
              <a:t>GitHub</a:t>
            </a:r>
            <a:r>
              <a:rPr lang="zh-CN" altLang="en-US" dirty="0"/>
              <a:t>网站上线了，它为开源项目免费提供</a:t>
            </a:r>
            <a:r>
              <a:rPr lang="en-US" altLang="zh-CN" dirty="0" err="1"/>
              <a:t>Git</a:t>
            </a:r>
            <a:r>
              <a:rPr lang="zh-CN" altLang="en-US" dirty="0"/>
              <a:t>存储，无数开源项目开始迁移至</a:t>
            </a:r>
            <a:r>
              <a:rPr lang="en-US" altLang="zh-CN" dirty="0" err="1"/>
              <a:t>GitHub</a:t>
            </a:r>
            <a:r>
              <a:rPr lang="zh-CN" altLang="en-US" dirty="0"/>
              <a:t>，包括</a:t>
            </a:r>
            <a:r>
              <a:rPr lang="en-US" altLang="zh-CN" dirty="0"/>
              <a:t>jQuery</a:t>
            </a:r>
            <a:r>
              <a:rPr lang="zh-CN" altLang="en-US" dirty="0"/>
              <a:t>，</a:t>
            </a:r>
            <a:r>
              <a:rPr lang="en-US" altLang="zh-CN" dirty="0"/>
              <a:t>PHP</a:t>
            </a:r>
            <a:r>
              <a:rPr lang="zh-CN" altLang="en-US" dirty="0"/>
              <a:t>，</a:t>
            </a:r>
            <a:r>
              <a:rPr lang="en-US" altLang="zh-CN" dirty="0"/>
              <a:t>Ruby</a:t>
            </a:r>
            <a:r>
              <a:rPr lang="zh-CN" altLang="en-US" dirty="0"/>
              <a:t>等等</a:t>
            </a:r>
            <a:r>
              <a:rPr lang="zh-CN" altLang="en-US" dirty="0" smtClean="0"/>
              <a:t>。</a:t>
            </a:r>
            <a:endParaRPr lang="en-US" altLang="zh-CN" dirty="0" smtClean="0"/>
          </a:p>
          <a:p>
            <a:r>
              <a:rPr kumimoji="1" lang="is-IS" altLang="zh-CN" dirty="0" smtClean="0"/>
              <a:t>…</a:t>
            </a:r>
            <a:r>
              <a:rPr kumimoji="1" lang="zh-CN" altLang="en-US" dirty="0" smtClean="0"/>
              <a:t>后续大多公司和项目使用</a:t>
            </a:r>
            <a:r>
              <a:rPr kumimoji="1" lang="en-US" altLang="zh-CN" dirty="0" smtClean="0"/>
              <a:t>GIT</a:t>
            </a:r>
            <a:r>
              <a:rPr kumimoji="1" lang="zh-CN" altLang="en-US" dirty="0" smtClean="0"/>
              <a:t>管理代码，目前</a:t>
            </a:r>
            <a:r>
              <a:rPr kumimoji="1" lang="en-US" altLang="zh-CN" dirty="0" smtClean="0"/>
              <a:t>GIT</a:t>
            </a:r>
            <a:r>
              <a:rPr kumimoji="1" lang="zh-CN" altLang="en-US" dirty="0" smtClean="0"/>
              <a:t>是最流行的代码管理工具（官网：</a:t>
            </a:r>
            <a:r>
              <a:rPr kumimoji="1" lang="en-US" altLang="zh-CN" dirty="0">
                <a:hlinkClick r:id="rId2"/>
              </a:rPr>
              <a:t>http://</a:t>
            </a:r>
            <a:r>
              <a:rPr kumimoji="1" lang="en-US" altLang="zh-CN" dirty="0" smtClean="0">
                <a:hlinkClick r:id="rId2"/>
              </a:rPr>
              <a:t>git-scm.com</a:t>
            </a:r>
            <a:r>
              <a:rPr kumimoji="1" lang="zh-CN" altLang="en-US" dirty="0" smtClean="0"/>
              <a:t>，</a:t>
            </a:r>
            <a:r>
              <a:rPr lang="en-US" altLang="zh-CN" dirty="0" smtClean="0"/>
              <a:t>Latest </a:t>
            </a:r>
            <a:r>
              <a:rPr lang="en-US" altLang="zh-CN" dirty="0"/>
              <a:t>source </a:t>
            </a:r>
            <a:r>
              <a:rPr lang="en-US" altLang="zh-CN" dirty="0" smtClean="0"/>
              <a:t>Release</a:t>
            </a:r>
            <a:r>
              <a:rPr lang="zh-CN" altLang="en-US" dirty="0" smtClean="0"/>
              <a:t> </a:t>
            </a:r>
            <a:r>
              <a:rPr lang="hr-HR" altLang="zh-CN" b="1" dirty="0" smtClean="0"/>
              <a:t>2.7.2</a:t>
            </a:r>
            <a:r>
              <a:rPr lang="zh-CN" altLang="en-US" b="1" dirty="0"/>
              <a:t> </a:t>
            </a:r>
            <a:r>
              <a:rPr lang="en-US" altLang="zh-CN" dirty="0" smtClean="0">
                <a:hlinkClick r:id="rId3"/>
              </a:rPr>
              <a:t>Release </a:t>
            </a:r>
            <a:r>
              <a:rPr lang="en-US" altLang="zh-CN" dirty="0">
                <a:hlinkClick r:id="rId3"/>
              </a:rPr>
              <a:t>Notes (2016-02-22) </a:t>
            </a:r>
            <a:r>
              <a:rPr kumimoji="1" lang="zh-CN" altLang="en-US" dirty="0" smtClean="0"/>
              <a:t>）。</a:t>
            </a:r>
            <a:endParaRPr kumimoji="1"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864100"/>
            <a:ext cx="10629900" cy="1943100"/>
          </a:xfrm>
          <a:prstGeom prst="rect">
            <a:avLst/>
          </a:prstGeom>
        </p:spPr>
      </p:pic>
    </p:spTree>
    <p:extLst>
      <p:ext uri="{BB962C8B-B14F-4D97-AF65-F5344CB8AC3E}">
        <p14:creationId xmlns:p14="http://schemas.microsoft.com/office/powerpoint/2010/main" val="105391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TotalTime>
  <Words>2291</Words>
  <Application>Microsoft Macintosh PowerPoint</Application>
  <PresentationFormat>宽屏</PresentationFormat>
  <Paragraphs>156</Paragraphs>
  <Slides>29</Slides>
  <Notes>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Calibri</vt:lpstr>
      <vt:lpstr>Calibri Light</vt:lpstr>
      <vt:lpstr>宋体</vt:lpstr>
      <vt:lpstr>新細明體</vt:lpstr>
      <vt:lpstr>Arial</vt:lpstr>
      <vt:lpstr>Office 主题</vt:lpstr>
      <vt:lpstr>GIT和SVN的区别以及GIT的使用方法</vt:lpstr>
      <vt:lpstr>SVN （Subversion）介绍</vt:lpstr>
      <vt:lpstr>SVN优点</vt:lpstr>
      <vt:lpstr>SVN缺点</vt:lpstr>
      <vt:lpstr>SVN发展史</vt:lpstr>
      <vt:lpstr>GIT（分布式版本控制系统）介绍</vt:lpstr>
      <vt:lpstr>GIT（分布式版本控制系统）被开发的目标</vt:lpstr>
      <vt:lpstr>GIT的特点</vt:lpstr>
      <vt:lpstr>GIT的发展</vt:lpstr>
      <vt:lpstr>GIT优点</vt:lpstr>
      <vt:lpstr>GIT缺点</vt:lpstr>
      <vt:lpstr>GIT和SVN的区别</vt:lpstr>
      <vt:lpstr>PowerPoint 演示文稿</vt:lpstr>
      <vt:lpstr>PowerPoint 演示文稿</vt:lpstr>
      <vt:lpstr>SVN存储每个文件与初始版本的差异</vt:lpstr>
      <vt:lpstr>GIT存储项目随时间改变的快照</vt:lpstr>
      <vt:lpstr>GIT的使用方法</vt:lpstr>
      <vt:lpstr>GIT的使用方法</vt:lpstr>
      <vt:lpstr>三种状态</vt:lpstr>
      <vt:lpstr>GIT客户端工具</vt:lpstr>
      <vt:lpstr>TortoiseGit</vt:lpstr>
      <vt:lpstr>SourceTree</vt:lpstr>
      <vt:lpstr>Command Line</vt:lpstr>
      <vt:lpstr>Linux服务器上安装使用Git教程</vt:lpstr>
      <vt:lpstr>Linux服务器上部署私有的Git Web管理系统</vt:lpstr>
      <vt:lpstr>GitLab介绍</vt:lpstr>
      <vt:lpstr>GitLab介绍</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项目详细设计文档编写</dc:title>
  <dc:creator>Gray Wang</dc:creator>
  <cp:lastModifiedBy>Gray Wang</cp:lastModifiedBy>
  <cp:revision>78</cp:revision>
  <dcterms:created xsi:type="dcterms:W3CDTF">2015-10-26T09:03:27Z</dcterms:created>
  <dcterms:modified xsi:type="dcterms:W3CDTF">2016-03-05T12:45:26Z</dcterms:modified>
</cp:coreProperties>
</file>